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96" r:id="rId2"/>
    <p:sldId id="304" r:id="rId3"/>
    <p:sldId id="27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1F4E79"/>
    <a:srgbClr val="E9EBF5"/>
    <a:srgbClr val="BDD7EE"/>
    <a:srgbClr val="E6E6E6"/>
    <a:srgbClr val="FFE699"/>
    <a:srgbClr val="F2F2F2"/>
    <a:srgbClr val="FFF2CC"/>
    <a:srgbClr val="EA7600"/>
    <a:srgbClr val="9AF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3878" autoAdjust="0"/>
  </p:normalViewPr>
  <p:slideViewPr>
    <p:cSldViewPr snapToGrid="0">
      <p:cViewPr varScale="1">
        <p:scale>
          <a:sx n="64" d="100"/>
          <a:sy n="64" d="100"/>
        </p:scale>
        <p:origin x="64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Take feedback after the divisions.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37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791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4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79953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300" b="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4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notesSlide" Target="../notesSlides/notesSlide1.xml"/><Relationship Id="rId3" Type="http://schemas.microsoft.com/office/2007/relationships/media" Target="../media/media2.m4a"/><Relationship Id="rId21" Type="http://schemas.openxmlformats.org/officeDocument/2006/relationships/image" Target="../media/image4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3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openxmlformats.org/officeDocument/2006/relationships/image" Target="../media/image2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10.m4a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5" Type="http://schemas.microsoft.com/office/2007/relationships/media" Target="../media/media11.m4a"/><Relationship Id="rId10" Type="http://schemas.openxmlformats.org/officeDocument/2006/relationships/image" Target="../media/image4.png"/><Relationship Id="rId4" Type="http://schemas.openxmlformats.org/officeDocument/2006/relationships/audio" Target="../media/media10.m4a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m4a"/><Relationship Id="rId13" Type="http://schemas.openxmlformats.org/officeDocument/2006/relationships/slideLayout" Target="../slideLayouts/slideLayout12.xml"/><Relationship Id="rId3" Type="http://schemas.microsoft.com/office/2007/relationships/media" Target="../media/media13.m4a"/><Relationship Id="rId7" Type="http://schemas.microsoft.com/office/2007/relationships/media" Target="../media/media15.m4a"/><Relationship Id="rId12" Type="http://schemas.openxmlformats.org/officeDocument/2006/relationships/audio" Target="../media/media17.m4a"/><Relationship Id="rId17" Type="http://schemas.openxmlformats.org/officeDocument/2006/relationships/image" Target="../media/image4.png"/><Relationship Id="rId2" Type="http://schemas.openxmlformats.org/officeDocument/2006/relationships/audio" Target="../media/media12.m4a"/><Relationship Id="rId16" Type="http://schemas.openxmlformats.org/officeDocument/2006/relationships/image" Target="../media/image3.png"/><Relationship Id="rId1" Type="http://schemas.microsoft.com/office/2007/relationships/media" Target="../media/media12.m4a"/><Relationship Id="rId6" Type="http://schemas.openxmlformats.org/officeDocument/2006/relationships/audio" Target="../media/media14.m4a"/><Relationship Id="rId11" Type="http://schemas.microsoft.com/office/2007/relationships/media" Target="../media/media17.m4a"/><Relationship Id="rId5" Type="http://schemas.microsoft.com/office/2007/relationships/media" Target="../media/media14.m4a"/><Relationship Id="rId15" Type="http://schemas.openxmlformats.org/officeDocument/2006/relationships/image" Target="../media/image2.png"/><Relationship Id="rId10" Type="http://schemas.openxmlformats.org/officeDocument/2006/relationships/audio" Target="../media/media16.m4a"/><Relationship Id="rId4" Type="http://schemas.openxmlformats.org/officeDocument/2006/relationships/audio" Target="../media/media13.m4a"/><Relationship Id="rId9" Type="http://schemas.microsoft.com/office/2007/relationships/media" Target="../media/media16.m4a"/><Relationship Id="rId1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b="1" dirty="0">
                <a:solidFill>
                  <a:srgbClr val="5B9BD5">
                    <a:lumMod val="75000"/>
                  </a:srgbClr>
                </a:solidFill>
              </a:rPr>
              <a:t>Use knowledge of times tables and place value to divide multiples of 10, e.g. 350 ÷ 7.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0FEEFC-3AD7-4661-9529-BC7C08C2F0D1}"/>
              </a:ext>
            </a:extLst>
          </p:cNvPr>
          <p:cNvSpPr txBox="1"/>
          <p:nvPr/>
        </p:nvSpPr>
        <p:spPr>
          <a:xfrm>
            <a:off x="734888" y="846531"/>
            <a:ext cx="1863933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1F4E7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F4E79"/>
                </a:solidFill>
              </a:rPr>
              <a:t>     35 ÷ 7</a:t>
            </a:r>
          </a:p>
          <a:p>
            <a:r>
              <a:rPr lang="en-GB" sz="2800" b="1" dirty="0">
                <a:solidFill>
                  <a:srgbClr val="1F4E79"/>
                </a:solidFill>
              </a:rPr>
              <a:t>   350 ÷ 7</a:t>
            </a:r>
          </a:p>
          <a:p>
            <a:r>
              <a:rPr lang="en-GB" sz="2800" b="1" dirty="0">
                <a:solidFill>
                  <a:srgbClr val="1F4E79"/>
                </a:solidFill>
              </a:rPr>
              <a:t> 3500 ÷ 7</a:t>
            </a:r>
          </a:p>
        </p:txBody>
      </p:sp>
      <p:sp>
        <p:nvSpPr>
          <p:cNvPr id="9" name="Speech Bubble: Rectangle with Corners Rounded 10">
            <a:extLst>
              <a:ext uri="{FF2B5EF4-FFF2-40B4-BE49-F238E27FC236}">
                <a16:creationId xmlns:a16="http://schemas.microsoft.com/office/drawing/2014/main" id="{48C6D699-C223-4777-B578-4A3177CA661A}"/>
              </a:ext>
            </a:extLst>
          </p:cNvPr>
          <p:cNvSpPr/>
          <p:nvPr/>
        </p:nvSpPr>
        <p:spPr>
          <a:xfrm>
            <a:off x="4572000" y="2050757"/>
            <a:ext cx="4168061" cy="1406023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The answer to the second is 10 times the first, and the answer to the third is 100 times the first.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EE8B329-230A-4223-A88E-1469B4A2B3E7}"/>
              </a:ext>
            </a:extLst>
          </p:cNvPr>
          <p:cNvSpPr/>
          <p:nvPr/>
        </p:nvSpPr>
        <p:spPr>
          <a:xfrm>
            <a:off x="3038488" y="614000"/>
            <a:ext cx="4202822" cy="1152649"/>
          </a:xfrm>
          <a:prstGeom prst="wedgeEllipseCallout">
            <a:avLst>
              <a:gd name="adj1" fmla="val -50379"/>
              <a:gd name="adj2" fmla="val 6197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can use times tables and place value to divide really big multiples of 10!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CC93C7-DCAC-4B63-9B1E-8740CAEDFC22}"/>
              </a:ext>
            </a:extLst>
          </p:cNvPr>
          <p:cNvGrpSpPr/>
          <p:nvPr/>
        </p:nvGrpSpPr>
        <p:grpSpPr>
          <a:xfrm>
            <a:off x="393354" y="3372987"/>
            <a:ext cx="6384112" cy="2449921"/>
            <a:chOff x="2470720" y="3954464"/>
            <a:chExt cx="6384112" cy="244992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BADC571-A521-4E2A-8A91-72ED9CA64C4F}"/>
                </a:ext>
              </a:extLst>
            </p:cNvPr>
            <p:cNvGrpSpPr/>
            <p:nvPr/>
          </p:nvGrpSpPr>
          <p:grpSpPr>
            <a:xfrm>
              <a:off x="2470720" y="3954464"/>
              <a:ext cx="6384112" cy="2449921"/>
              <a:chOff x="-189752" y="1872942"/>
              <a:chExt cx="5623796" cy="2034724"/>
            </a:xfrm>
          </p:grpSpPr>
          <p:sp>
            <p:nvSpPr>
              <p:cNvPr id="14" name="Speech Bubble: Rectangle with Corners Rounded 14">
                <a:extLst>
                  <a:ext uri="{FF2B5EF4-FFF2-40B4-BE49-F238E27FC236}">
                    <a16:creationId xmlns:a16="http://schemas.microsoft.com/office/drawing/2014/main" id="{0F7A7CA8-9C19-4DFA-ADD8-AB84B308E178}"/>
                  </a:ext>
                </a:extLst>
              </p:cNvPr>
              <p:cNvSpPr/>
              <p:nvPr/>
            </p:nvSpPr>
            <p:spPr>
              <a:xfrm>
                <a:off x="-189752" y="1872942"/>
                <a:ext cx="5623796" cy="2034724"/>
              </a:xfrm>
              <a:prstGeom prst="irregularSeal2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B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Now try: </a:t>
                </a:r>
              </a:p>
              <a:p>
                <a:pPr algn="ctr"/>
                <a:r>
                  <a:rPr lang="en-GB" sz="20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120 ÷ 6    250 ÷ 5   480 ÷ 8</a:t>
                </a:r>
                <a:r>
                  <a:rPr lang="en-GB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31AF419-09D2-455E-A2EE-008DD71F9C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8698" y="1875606"/>
                <a:ext cx="1204412" cy="6574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B38A4299-3045-4754-9856-5A9C545612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20" y="4214090"/>
              <a:ext cx="892218" cy="892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4843D23-EBDC-4189-930A-B1D309D8133F}"/>
              </a:ext>
            </a:extLst>
          </p:cNvPr>
          <p:cNvSpPr txBox="1"/>
          <p:nvPr/>
        </p:nvSpPr>
        <p:spPr>
          <a:xfrm>
            <a:off x="734887" y="846531"/>
            <a:ext cx="1863933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1F4E7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     5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</a:rPr>
              <a:t>   50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</a:rPr>
              <a:t> 500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83C1C65-590A-B04B-B500-17503DE719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729698" y="21715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759A326-6828-E54F-BF31-A74378A0BD4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632017" y="714212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6726C00-3AEA-5841-AA1A-B1ACFBF9B3A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489474" y="1482215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30B5768-3F47-1F47-8241-01739262FB2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489474" y="2335963"/>
            <a:ext cx="812800" cy="812800"/>
          </a:xfrm>
          <a:prstGeom prst="rect">
            <a:avLst/>
          </a:prstGeom>
        </p:spPr>
      </p:pic>
      <p:pic>
        <p:nvPicPr>
          <p:cNvPr id="18" name="Online Media 1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A00810F-9C1C-5941-AA74-D2A76C7464C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489474" y="2955182"/>
            <a:ext cx="812800" cy="812800"/>
          </a:xfrm>
          <a:prstGeom prst="rect">
            <a:avLst/>
          </a:prstGeom>
        </p:spPr>
      </p:pic>
      <p:pic>
        <p:nvPicPr>
          <p:cNvPr id="19" name="Online Media 1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5FC077A-F9F5-5047-8F68-7A87D38E7D5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489474" y="3700625"/>
            <a:ext cx="812800" cy="812800"/>
          </a:xfrm>
          <a:prstGeom prst="rect">
            <a:avLst/>
          </a:prstGeom>
        </p:spPr>
      </p:pic>
      <p:pic>
        <p:nvPicPr>
          <p:cNvPr id="20" name="Online Media 1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005F624-83D4-3E4A-BD16-DE9E2E604D3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489474" y="4521558"/>
            <a:ext cx="812800" cy="812800"/>
          </a:xfrm>
          <a:prstGeom prst="rect">
            <a:avLst/>
          </a:prstGeom>
        </p:spPr>
      </p:pic>
      <p:pic>
        <p:nvPicPr>
          <p:cNvPr id="21" name="Online Media 2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42C6F1F-64AE-824D-B919-285BDCD64A8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489474" y="5304003"/>
            <a:ext cx="812800" cy="8128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D2DBEA6-6311-42C9-9CB6-4AC6EC1AA5B1}"/>
              </a:ext>
            </a:extLst>
          </p:cNvPr>
          <p:cNvSpPr/>
          <p:nvPr/>
        </p:nvSpPr>
        <p:spPr>
          <a:xfrm>
            <a:off x="2113613" y="4946754"/>
            <a:ext cx="605128" cy="524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4"/>
                </a:solidFill>
              </a:rPr>
              <a:t>20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04B7958-0489-4C94-9ECC-98833B5683C0}"/>
              </a:ext>
            </a:extLst>
          </p:cNvPr>
          <p:cNvSpPr/>
          <p:nvPr/>
        </p:nvSpPr>
        <p:spPr>
          <a:xfrm>
            <a:off x="3067058" y="4965403"/>
            <a:ext cx="605128" cy="524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4"/>
                </a:solidFill>
              </a:rPr>
              <a:t>50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7106881-CFA6-467B-8887-CB22D25AFF7E}"/>
              </a:ext>
            </a:extLst>
          </p:cNvPr>
          <p:cNvSpPr/>
          <p:nvPr/>
        </p:nvSpPr>
        <p:spPr>
          <a:xfrm>
            <a:off x="4010045" y="4965403"/>
            <a:ext cx="605128" cy="524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4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13986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8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6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61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618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007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17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197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973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5" grpId="0" animBg="1"/>
      <p:bldP spid="9" grpId="0" animBg="1"/>
      <p:bldP spid="11" grpId="0" animBg="1"/>
      <p:bldP spid="17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knowledge of times tables and place value to divide multiples of 10, e.g. 350 ÷ 7.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72198E-9A69-4FEA-BBD7-91E7981BBC74}"/>
              </a:ext>
            </a:extLst>
          </p:cNvPr>
          <p:cNvGrpSpPr/>
          <p:nvPr/>
        </p:nvGrpSpPr>
        <p:grpSpPr>
          <a:xfrm>
            <a:off x="1435953" y="800362"/>
            <a:ext cx="3656029" cy="1404415"/>
            <a:chOff x="3036154" y="916084"/>
            <a:chExt cx="3330280" cy="1117713"/>
          </a:xfrm>
        </p:grpSpPr>
        <p:sp>
          <p:nvSpPr>
            <p:cNvPr id="5" name="Speech Bubble: Rectangle with Corners Rounded 10">
              <a:extLst>
                <a:ext uri="{FF2B5EF4-FFF2-40B4-BE49-F238E27FC236}">
                  <a16:creationId xmlns:a16="http://schemas.microsoft.com/office/drawing/2014/main" id="{F72D79DA-A3ED-4BD8-B491-A633ACFCED7E}"/>
                </a:ext>
              </a:extLst>
            </p:cNvPr>
            <p:cNvSpPr/>
            <p:nvPr/>
          </p:nvSpPr>
          <p:spPr>
            <a:xfrm>
              <a:off x="3036154" y="1000443"/>
              <a:ext cx="3018586" cy="1033354"/>
            </a:xfrm>
            <a:prstGeom prst="wedgeEllipseCallout">
              <a:avLst>
                <a:gd name="adj1" fmla="val -50379"/>
                <a:gd name="adj2" fmla="val 61975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List ALL of the</a:t>
              </a:r>
              <a:br>
                <a:rPr lang="en-GB" sz="2000" b="1" dirty="0">
                  <a:solidFill>
                    <a:srgbClr val="253746"/>
                  </a:solidFill>
                </a:rPr>
              </a:br>
              <a:r>
                <a:rPr lang="en-GB" sz="2000" b="1" dirty="0">
                  <a:solidFill>
                    <a:srgbClr val="FF0000"/>
                  </a:solidFill>
                </a:rPr>
                <a:t>factors</a:t>
              </a:r>
              <a:r>
                <a:rPr lang="en-GB" sz="2000" b="1" dirty="0">
                  <a:solidFill>
                    <a:srgbClr val="253746"/>
                  </a:solidFill>
                </a:rPr>
                <a:t> of </a:t>
              </a:r>
              <a:r>
                <a:rPr lang="en-GB" sz="2400" b="1" dirty="0">
                  <a:solidFill>
                    <a:srgbClr val="7030A0"/>
                  </a:solidFill>
                </a:rPr>
                <a:t>24</a:t>
              </a:r>
              <a:r>
                <a:rPr lang="en-GB" sz="2000" b="1" dirty="0">
                  <a:solidFill>
                    <a:srgbClr val="253746"/>
                  </a:solidFill>
                </a:rPr>
                <a:t>.</a:t>
              </a:r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88D727B-A8D3-499B-BB29-F188FF7BB9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3045" y="916084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915CB7DB-FC2B-4AA0-AFF5-DD0751FFBBF4}"/>
              </a:ext>
            </a:extLst>
          </p:cNvPr>
          <p:cNvSpPr/>
          <p:nvPr/>
        </p:nvSpPr>
        <p:spPr>
          <a:xfrm>
            <a:off x="4973053" y="2432229"/>
            <a:ext cx="3356525" cy="1432500"/>
          </a:xfrm>
          <a:prstGeom prst="wedgeEllipseCallout">
            <a:avLst>
              <a:gd name="adj1" fmla="val -50379"/>
              <a:gd name="adj2" fmla="val 6197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can use these </a:t>
            </a:r>
            <a:r>
              <a:rPr lang="en-GB" b="1" dirty="0">
                <a:solidFill>
                  <a:srgbClr val="FF0000"/>
                </a:solidFill>
              </a:rPr>
              <a:t>factors</a:t>
            </a:r>
            <a:r>
              <a:rPr lang="en-GB" b="1" dirty="0">
                <a:solidFill>
                  <a:srgbClr val="253746"/>
                </a:solidFill>
              </a:rPr>
              <a:t> to write lots of divisions beginning with </a:t>
            </a:r>
            <a:r>
              <a:rPr lang="en-GB" sz="2000" b="1" dirty="0">
                <a:solidFill>
                  <a:srgbClr val="7030A0"/>
                </a:solidFill>
              </a:rPr>
              <a:t>24</a:t>
            </a:r>
            <a:r>
              <a:rPr lang="en-GB" sz="2000" b="1" dirty="0">
                <a:solidFill>
                  <a:srgbClr val="253746"/>
                </a:solidFill>
              </a:rPr>
              <a:t>0</a:t>
            </a:r>
            <a:r>
              <a:rPr lang="en-GB" b="1" dirty="0">
                <a:solidFill>
                  <a:srgbClr val="253746"/>
                </a:solidFill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2A5904-D809-4E19-9215-2AD30003863A}"/>
              </a:ext>
            </a:extLst>
          </p:cNvPr>
          <p:cNvSpPr/>
          <p:nvPr/>
        </p:nvSpPr>
        <p:spPr>
          <a:xfrm>
            <a:off x="963862" y="2579525"/>
            <a:ext cx="3785937" cy="21336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A203E3-C06D-4D9C-8096-D0A2FE114075}"/>
              </a:ext>
            </a:extLst>
          </p:cNvPr>
          <p:cNvSpPr txBox="1"/>
          <p:nvPr/>
        </p:nvSpPr>
        <p:spPr>
          <a:xfrm>
            <a:off x="1187116" y="2898356"/>
            <a:ext cx="1491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240 ÷ 4 = 60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4B47FB-81F8-4581-ADE2-8221008B72B3}"/>
              </a:ext>
            </a:extLst>
          </p:cNvPr>
          <p:cNvSpPr txBox="1"/>
          <p:nvPr/>
        </p:nvSpPr>
        <p:spPr>
          <a:xfrm>
            <a:off x="1187116" y="3285621"/>
            <a:ext cx="1491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240 ÷ 6 = 40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A502AD-C05E-42EC-8D2D-FB3AF7E2E7E5}"/>
              </a:ext>
            </a:extLst>
          </p:cNvPr>
          <p:cNvSpPr txBox="1"/>
          <p:nvPr/>
        </p:nvSpPr>
        <p:spPr>
          <a:xfrm>
            <a:off x="1187116" y="3662426"/>
            <a:ext cx="1491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240 ÷ 8 = 30</a:t>
            </a:r>
          </a:p>
        </p:txBody>
      </p:sp>
      <p:sp>
        <p:nvSpPr>
          <p:cNvPr id="18" name="Speech Bubble: Rectangle with Corners Rounded 10">
            <a:extLst>
              <a:ext uri="{FF2B5EF4-FFF2-40B4-BE49-F238E27FC236}">
                <a16:creationId xmlns:a16="http://schemas.microsoft.com/office/drawing/2014/main" id="{1B86CC5C-45AB-4BA7-B947-B6A663C422AB}"/>
              </a:ext>
            </a:extLst>
          </p:cNvPr>
          <p:cNvSpPr/>
          <p:nvPr/>
        </p:nvSpPr>
        <p:spPr>
          <a:xfrm>
            <a:off x="4749799" y="4396596"/>
            <a:ext cx="2840905" cy="996057"/>
          </a:xfrm>
          <a:prstGeom prst="wedgeEllipseCallout">
            <a:avLst>
              <a:gd name="adj1" fmla="val -58776"/>
              <a:gd name="adj2" fmla="val -5979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Can you think of any more?</a:t>
            </a: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F92590D3-27DB-4898-8C58-F41FF3B07619}"/>
              </a:ext>
            </a:extLst>
          </p:cNvPr>
          <p:cNvSpPr/>
          <p:nvPr/>
        </p:nvSpPr>
        <p:spPr>
          <a:xfrm>
            <a:off x="5458938" y="1150049"/>
            <a:ext cx="2767099" cy="783292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1, 2, 3, 4, 6, 8, 12, 24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E0B22E8-9D09-D84D-9BEE-2CD84B78BC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77663" y="290612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D99B457-11DE-C640-8781-25CA09B4B65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77663" y="1103412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D0B7C57-AF3D-DA4F-93C6-8B2A527B99F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77663" y="20855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05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6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4" grpId="0" animBg="1"/>
      <p:bldP spid="4" grpId="0" animBg="1"/>
      <p:bldP spid="15" grpId="0"/>
      <p:bldP spid="16" grpId="0"/>
      <p:bldP spid="17" grpId="0"/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b="1" dirty="0">
                <a:solidFill>
                  <a:srgbClr val="5B9BD5">
                    <a:lumMod val="75000"/>
                  </a:srgbClr>
                </a:solidFill>
              </a:rPr>
              <a:t>Use knowledge of times tables and place value to divide multiples of 10, e.g. 350 ÷ 7.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E89EE2-3BB4-451C-A5BC-2E8F02176C3E}"/>
              </a:ext>
            </a:extLst>
          </p:cNvPr>
          <p:cNvSpPr/>
          <p:nvPr/>
        </p:nvSpPr>
        <p:spPr>
          <a:xfrm>
            <a:off x="1195137" y="1279175"/>
            <a:ext cx="4572000" cy="4003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75">
              <a:lnSpc>
                <a:spcPct val="115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25374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210 </a:t>
            </a:r>
            <a:r>
              <a:rPr lang="en-GB" sz="2400" b="1" dirty="0">
                <a:solidFill>
                  <a:srgbClr val="253746"/>
                </a:solidFill>
                <a:ea typeface="MS Mincho" panose="02020609040205080304" pitchFamily="49" charset="-128"/>
                <a:cs typeface="Calibri" panose="020F0502020204030204" pitchFamily="34" charset="0"/>
              </a:rPr>
              <a:t>÷       = 30</a:t>
            </a:r>
            <a:endParaRPr lang="en-GB" sz="2400" b="1" dirty="0">
              <a:solidFill>
                <a:srgbClr val="25374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7375">
              <a:lnSpc>
                <a:spcPct val="115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253746"/>
                </a:solidFill>
                <a:ea typeface="MS Mincho" panose="02020609040205080304" pitchFamily="49" charset="-128"/>
                <a:cs typeface="Calibri" panose="020F0502020204030204" pitchFamily="34" charset="0"/>
              </a:rPr>
              <a:t>       ÷ 6 = 30</a:t>
            </a:r>
          </a:p>
          <a:p>
            <a:pPr marL="587375" lvl="0">
              <a:lnSpc>
                <a:spcPct val="115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25374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160 </a:t>
            </a:r>
            <a:r>
              <a:rPr lang="en-GB" sz="2400" b="1" dirty="0">
                <a:solidFill>
                  <a:srgbClr val="253746"/>
                </a:solidFill>
                <a:ea typeface="MS Mincho" panose="02020609040205080304" pitchFamily="49" charset="-128"/>
                <a:cs typeface="Calibri" panose="020F0502020204030204" pitchFamily="34" charset="0"/>
              </a:rPr>
              <a:t>÷       = 20</a:t>
            </a:r>
            <a:endParaRPr lang="en-GB" sz="2400" b="1" dirty="0">
              <a:solidFill>
                <a:srgbClr val="25374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7375" lvl="0">
              <a:lnSpc>
                <a:spcPct val="115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253746"/>
                </a:solidFill>
                <a:ea typeface="MS Mincho" panose="02020609040205080304" pitchFamily="49" charset="-128"/>
                <a:cs typeface="Calibri" panose="020F0502020204030204" pitchFamily="34" charset="0"/>
              </a:rPr>
              <a:t>       ÷ 3 = 400</a:t>
            </a:r>
          </a:p>
          <a:p>
            <a:pPr marL="587375" lvl="0">
              <a:lnSpc>
                <a:spcPct val="115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25374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2500 </a:t>
            </a:r>
            <a:r>
              <a:rPr lang="en-GB" sz="2400" b="1" dirty="0">
                <a:solidFill>
                  <a:srgbClr val="253746"/>
                </a:solidFill>
                <a:ea typeface="MS Mincho" panose="02020609040205080304" pitchFamily="49" charset="-128"/>
                <a:cs typeface="Calibri" panose="020F0502020204030204" pitchFamily="34" charset="0"/>
              </a:rPr>
              <a:t>÷       = 500</a:t>
            </a:r>
            <a:endParaRPr lang="en-GB" sz="2400" b="1" dirty="0">
              <a:solidFill>
                <a:srgbClr val="25374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7375" lvl="0">
              <a:lnSpc>
                <a:spcPct val="115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253746"/>
                </a:solidFill>
                <a:ea typeface="MS Mincho" panose="02020609040205080304" pitchFamily="49" charset="-128"/>
                <a:cs typeface="Calibri" panose="020F0502020204030204" pitchFamily="34" charset="0"/>
              </a:rPr>
              <a:t>       ÷ 9 = 600</a:t>
            </a:r>
            <a:endParaRPr lang="en-GB" sz="2400" b="1" dirty="0">
              <a:solidFill>
                <a:srgbClr val="25374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7375" lvl="0">
              <a:lnSpc>
                <a:spcPct val="115000"/>
              </a:lnSpc>
              <a:spcAft>
                <a:spcPts val="600"/>
              </a:spcAft>
            </a:pPr>
            <a:endParaRPr lang="en-GB" sz="2400" b="1" dirty="0">
              <a:solidFill>
                <a:srgbClr val="25374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7375">
              <a:lnSpc>
                <a:spcPct val="115000"/>
              </a:lnSpc>
              <a:spcAft>
                <a:spcPts val="0"/>
              </a:spcAft>
            </a:pPr>
            <a:endParaRPr lang="en-GB" sz="2400" b="1" dirty="0">
              <a:solidFill>
                <a:srgbClr val="25374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CDD5A8-ACFC-4F25-AB42-4AC1DA174414}"/>
              </a:ext>
            </a:extLst>
          </p:cNvPr>
          <p:cNvSpPr/>
          <p:nvPr/>
        </p:nvSpPr>
        <p:spPr>
          <a:xfrm>
            <a:off x="2743200" y="1299411"/>
            <a:ext cx="385010" cy="3928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352BAD-F54B-40FD-BF3B-A298E8DB8B11}"/>
              </a:ext>
            </a:extLst>
          </p:cNvPr>
          <p:cNvSpPr/>
          <p:nvPr/>
        </p:nvSpPr>
        <p:spPr>
          <a:xfrm>
            <a:off x="1684421" y="1788519"/>
            <a:ext cx="681790" cy="4336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926CA8-00FF-4999-A015-7D85AFF5B158}"/>
              </a:ext>
            </a:extLst>
          </p:cNvPr>
          <p:cNvSpPr/>
          <p:nvPr/>
        </p:nvSpPr>
        <p:spPr>
          <a:xfrm>
            <a:off x="2743200" y="2319098"/>
            <a:ext cx="385010" cy="3928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22B4DA-182C-4D09-9868-89AB839A125F}"/>
              </a:ext>
            </a:extLst>
          </p:cNvPr>
          <p:cNvSpPr/>
          <p:nvPr/>
        </p:nvSpPr>
        <p:spPr>
          <a:xfrm>
            <a:off x="1684421" y="2792164"/>
            <a:ext cx="681790" cy="4336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8AD9A1D-934E-4746-A1A0-8D3D2EB20DB9}"/>
              </a:ext>
            </a:extLst>
          </p:cNvPr>
          <p:cNvSpPr/>
          <p:nvPr/>
        </p:nvSpPr>
        <p:spPr>
          <a:xfrm>
            <a:off x="2871536" y="3327328"/>
            <a:ext cx="385010" cy="3928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E2D2D9C-B0EC-4F30-9AE9-5AA01EBA0021}"/>
              </a:ext>
            </a:extLst>
          </p:cNvPr>
          <p:cNvSpPr/>
          <p:nvPr/>
        </p:nvSpPr>
        <p:spPr>
          <a:xfrm>
            <a:off x="1684421" y="3784352"/>
            <a:ext cx="681790" cy="4336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4F0C181-DF70-461A-95B5-923C8BAB3076}"/>
              </a:ext>
            </a:extLst>
          </p:cNvPr>
          <p:cNvSpPr/>
          <p:nvPr/>
        </p:nvSpPr>
        <p:spPr>
          <a:xfrm>
            <a:off x="2743200" y="1307257"/>
            <a:ext cx="385010" cy="3928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D0C82EE-88D0-4245-8DB0-F250E79C80A0}"/>
              </a:ext>
            </a:extLst>
          </p:cNvPr>
          <p:cNvSpPr/>
          <p:nvPr/>
        </p:nvSpPr>
        <p:spPr>
          <a:xfrm>
            <a:off x="1684421" y="1796365"/>
            <a:ext cx="681790" cy="4336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r>
              <a:rPr lang="en-GB" sz="2400" b="1" dirty="0">
                <a:solidFill>
                  <a:srgbClr val="C00000"/>
                </a:solidFill>
              </a:rPr>
              <a:t>180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8FB47B9-474D-4FCF-8329-17A8BE64954C}"/>
              </a:ext>
            </a:extLst>
          </p:cNvPr>
          <p:cNvSpPr/>
          <p:nvPr/>
        </p:nvSpPr>
        <p:spPr>
          <a:xfrm>
            <a:off x="2743200" y="2326944"/>
            <a:ext cx="385010" cy="3928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9BF87DC-BFF1-4CA4-BAD1-10E5B774DB42}"/>
              </a:ext>
            </a:extLst>
          </p:cNvPr>
          <p:cNvSpPr/>
          <p:nvPr/>
        </p:nvSpPr>
        <p:spPr>
          <a:xfrm>
            <a:off x="1684421" y="2800010"/>
            <a:ext cx="681790" cy="4336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r>
              <a:rPr lang="en-GB" sz="2400" b="1" dirty="0">
                <a:solidFill>
                  <a:srgbClr val="C00000"/>
                </a:solidFill>
              </a:rPr>
              <a:t>1200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E4675B6-85A5-4FB4-A788-846DC788E67C}"/>
              </a:ext>
            </a:extLst>
          </p:cNvPr>
          <p:cNvSpPr/>
          <p:nvPr/>
        </p:nvSpPr>
        <p:spPr>
          <a:xfrm>
            <a:off x="2871536" y="3335174"/>
            <a:ext cx="385010" cy="3928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E6C1001-30C9-4C90-B3BA-D0EF40D7A47F}"/>
              </a:ext>
            </a:extLst>
          </p:cNvPr>
          <p:cNvSpPr/>
          <p:nvPr/>
        </p:nvSpPr>
        <p:spPr>
          <a:xfrm>
            <a:off x="1684421" y="3792198"/>
            <a:ext cx="681790" cy="4336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r>
              <a:rPr lang="en-GB" sz="2400" b="1" dirty="0">
                <a:solidFill>
                  <a:srgbClr val="C00000"/>
                </a:solidFill>
              </a:rPr>
              <a:t>5400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D2CA2C-6C36-49CF-A19F-DAD348AACC61}"/>
              </a:ext>
            </a:extLst>
          </p:cNvPr>
          <p:cNvGrpSpPr/>
          <p:nvPr/>
        </p:nvGrpSpPr>
        <p:grpSpPr>
          <a:xfrm>
            <a:off x="4063940" y="1574972"/>
            <a:ext cx="5080060" cy="3078096"/>
            <a:chOff x="3419639" y="3882894"/>
            <a:chExt cx="5080060" cy="307809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C06E57D-4A59-4838-8458-D9FFA54C0500}"/>
                </a:ext>
              </a:extLst>
            </p:cNvPr>
            <p:cNvGrpSpPr/>
            <p:nvPr/>
          </p:nvGrpSpPr>
          <p:grpSpPr>
            <a:xfrm>
              <a:off x="3419639" y="3882894"/>
              <a:ext cx="5080060" cy="3078096"/>
              <a:chOff x="646156" y="1813501"/>
              <a:chExt cx="4475050" cy="2556440"/>
            </a:xfrm>
          </p:grpSpPr>
          <p:sp>
            <p:nvSpPr>
              <p:cNvPr id="24" name="Speech Bubble: Rectangle with Corners Rounded 14">
                <a:extLst>
                  <a:ext uri="{FF2B5EF4-FFF2-40B4-BE49-F238E27FC236}">
                    <a16:creationId xmlns:a16="http://schemas.microsoft.com/office/drawing/2014/main" id="{0A791261-EF73-49D2-AEE6-862BE1980BE1}"/>
                  </a:ext>
                </a:extLst>
              </p:cNvPr>
              <p:cNvSpPr/>
              <p:nvPr/>
            </p:nvSpPr>
            <p:spPr>
              <a:xfrm>
                <a:off x="646156" y="1813501"/>
                <a:ext cx="4475050" cy="2556440"/>
              </a:xfrm>
              <a:prstGeom prst="irregularSeal2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B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Use tables facts and place value to work out the missing numbers.</a:t>
                </a:r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6C2D3CA-4639-4098-A1B7-DAB7A78F9C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20508" y="1873310"/>
                <a:ext cx="988324" cy="6574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DF229ACD-49B9-4FEC-9E9E-D550CBB612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7810" y="4065266"/>
              <a:ext cx="892218" cy="892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6" name="Online Media 2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3D7DD2C-A3DD-7D41-8B83-6540D4A72A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245660" y="56631"/>
            <a:ext cx="812800" cy="812800"/>
          </a:xfrm>
          <a:prstGeom prst="rect">
            <a:avLst/>
          </a:prstGeom>
        </p:spPr>
      </p:pic>
      <p:pic>
        <p:nvPicPr>
          <p:cNvPr id="27" name="Online Media 2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553FE01-9150-734C-B069-83530978DA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175053" y="822904"/>
            <a:ext cx="812800" cy="812800"/>
          </a:xfrm>
          <a:prstGeom prst="rect">
            <a:avLst/>
          </a:prstGeom>
        </p:spPr>
      </p:pic>
      <p:pic>
        <p:nvPicPr>
          <p:cNvPr id="28" name="Online Media 2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DA6B6B9-1220-2B4B-8078-83DA4589583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211574" y="1636402"/>
            <a:ext cx="812800" cy="812800"/>
          </a:xfrm>
          <a:prstGeom prst="rect">
            <a:avLst/>
          </a:prstGeom>
        </p:spPr>
      </p:pic>
      <p:pic>
        <p:nvPicPr>
          <p:cNvPr id="29" name="Online Media 2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ED2CBA9-048B-4843-8282-9E078E965FC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183440" y="2468301"/>
            <a:ext cx="812800" cy="812800"/>
          </a:xfrm>
          <a:prstGeom prst="rect">
            <a:avLst/>
          </a:prstGeom>
        </p:spPr>
      </p:pic>
      <p:pic>
        <p:nvPicPr>
          <p:cNvPr id="30" name="Online Media 2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DBE289A-CF11-F348-97E4-D13468C7F9F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245660" y="3377952"/>
            <a:ext cx="812800" cy="812800"/>
          </a:xfrm>
          <a:prstGeom prst="rect">
            <a:avLst/>
          </a:prstGeom>
        </p:spPr>
      </p:pic>
      <p:pic>
        <p:nvPicPr>
          <p:cNvPr id="31" name="Online Media 3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C773438-C19A-0A46-97DF-E6D5BA65314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138594" y="42466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66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74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48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60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7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043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2588</TotalTime>
  <Words>262</Words>
  <Application>Microsoft Office PowerPoint</Application>
  <PresentationFormat>On-screen Show (4:3)</PresentationFormat>
  <Paragraphs>46</Paragraphs>
  <Slides>3</Slides>
  <Notes>3</Notes>
  <HiddenSlides>0</HiddenSlides>
  <MMClips>17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219</cp:revision>
  <dcterms:created xsi:type="dcterms:W3CDTF">2018-09-13T11:08:58Z</dcterms:created>
  <dcterms:modified xsi:type="dcterms:W3CDTF">2020-06-08T10:25:59Z</dcterms:modified>
</cp:coreProperties>
</file>