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294" r:id="rId3"/>
    <p:sldId id="297" r:id="rId4"/>
    <p:sldId id="298" r:id="rId5"/>
    <p:sldId id="299" r:id="rId6"/>
    <p:sldId id="296" r:id="rId7"/>
    <p:sldId id="300" r:id="rId8"/>
    <p:sldId id="301" r:id="rId9"/>
    <p:sldId id="302" r:id="rId10"/>
    <p:sldId id="303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6D2EC"/>
    <a:srgbClr val="FF6600"/>
    <a:srgbClr val="FF0000"/>
    <a:srgbClr val="33CCFF"/>
    <a:srgbClr val="00CC00"/>
    <a:srgbClr val="458DCF"/>
    <a:srgbClr val="2E74B4"/>
    <a:srgbClr val="9BC2E5"/>
    <a:srgbClr val="CE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286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74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61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8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10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20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38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28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91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48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10.m4a"/><Relationship Id="rId7" Type="http://schemas.microsoft.com/office/2007/relationships/media" Target="../media/media12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2.png"/><Relationship Id="rId5" Type="http://schemas.microsoft.com/office/2007/relationships/media" Target="../media/media11.m4a"/><Relationship Id="rId10" Type="http://schemas.openxmlformats.org/officeDocument/2006/relationships/notesSlide" Target="../notesSlides/notesSlide10.xml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E4C74B-532B-5A49-AB3E-25B7BD3644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61" y="933055"/>
            <a:ext cx="4915064" cy="5383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591" y="732605"/>
            <a:ext cx="10632889" cy="960527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00FF"/>
                </a:solidFill>
                <a:latin typeface="+mn-lt"/>
              </a:rPr>
              <a:t>Indicating degrees of possibility and certainty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16633" y="2002455"/>
            <a:ext cx="5129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00FF"/>
                </a:solidFill>
              </a:rPr>
              <a:t>Using Modal Verbs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3B525A-4BFE-7143-B3BB-B96A09DDA202}"/>
              </a:ext>
            </a:extLst>
          </p:cNvPr>
          <p:cNvSpPr txBox="1"/>
          <p:nvPr/>
        </p:nvSpPr>
        <p:spPr>
          <a:xfrm>
            <a:off x="1416633" y="3163059"/>
            <a:ext cx="4888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“It must be a cultural thing.”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5929EC5-0029-2044-92CC-32E1168CC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17493" y="2213644"/>
            <a:ext cx="812800" cy="812800"/>
          </a:xfrm>
          <a:prstGeom prst="rect">
            <a:avLst/>
          </a:prstGeom>
        </p:spPr>
      </p:pic>
      <p:pic>
        <p:nvPicPr>
          <p:cNvPr id="9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CC92DB2-A59C-944A-8B6C-5D282929C9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6633" y="49842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Using Modal Verbs</a:t>
            </a:r>
          </a:p>
          <a:p>
            <a:pPr algn="ctr"/>
            <a:r>
              <a:rPr lang="en-GB" sz="2800" b="1" dirty="0"/>
              <a:t>Modal verbs </a:t>
            </a:r>
            <a:r>
              <a:rPr lang="en-GB" sz="2800" dirty="0"/>
              <a:t>are useful for </a:t>
            </a:r>
            <a:r>
              <a:rPr lang="en-GB" sz="2800" b="1" dirty="0"/>
              <a:t>expressing shades of meaning</a:t>
            </a:r>
            <a:r>
              <a:rPr lang="en-GB" sz="2800" dirty="0"/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5610" y="2051486"/>
            <a:ext cx="10645153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could</a:t>
            </a:r>
            <a:r>
              <a:rPr lang="en-GB" sz="2800" dirty="0"/>
              <a:t> </a:t>
            </a:r>
            <a:r>
              <a:rPr lang="en-GB" sz="2800" b="1" dirty="0"/>
              <a:t>worry</a:t>
            </a:r>
            <a:r>
              <a:rPr lang="en-GB" sz="2800" dirty="0"/>
              <a:t> about our visitor but I </a:t>
            </a:r>
            <a:r>
              <a:rPr lang="en-GB" sz="2800" dirty="0">
                <a:solidFill>
                  <a:srgbClr val="0000FF"/>
                </a:solidFill>
              </a:rPr>
              <a:t>will</a:t>
            </a:r>
            <a:r>
              <a:rPr lang="en-GB" sz="2800" dirty="0"/>
              <a:t> </a:t>
            </a:r>
            <a:r>
              <a:rPr lang="en-GB" sz="2800" b="1" dirty="0"/>
              <a:t>let </a:t>
            </a:r>
            <a:r>
              <a:rPr lang="en-GB" sz="2800" dirty="0"/>
              <a:t>him just get on.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It is worrying but I intend not to interfere.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should</a:t>
            </a:r>
            <a:r>
              <a:rPr lang="en-GB" sz="2800" dirty="0"/>
              <a:t> </a:t>
            </a:r>
            <a:r>
              <a:rPr lang="en-GB" sz="2800" b="1" dirty="0"/>
              <a:t>tell</a:t>
            </a:r>
            <a:r>
              <a:rPr lang="en-GB" sz="2800" dirty="0"/>
              <a:t> someone now but I </a:t>
            </a:r>
            <a:r>
              <a:rPr lang="en-GB" sz="2800" dirty="0">
                <a:solidFill>
                  <a:srgbClr val="0000FF"/>
                </a:solidFill>
              </a:rPr>
              <a:t>might</a:t>
            </a:r>
            <a:r>
              <a:rPr lang="en-GB" sz="2800" dirty="0"/>
              <a:t> </a:t>
            </a:r>
            <a:r>
              <a:rPr lang="en-GB" sz="2800" b="1" dirty="0"/>
              <a:t>wait</a:t>
            </a:r>
            <a:r>
              <a:rPr lang="en-GB" sz="2800" dirty="0"/>
              <a:t> a few more days. 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I feel obliged to tell someone but it’s possible that I will wait a bit.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You </a:t>
            </a:r>
            <a:r>
              <a:rPr lang="en-GB" sz="2800" dirty="0">
                <a:solidFill>
                  <a:srgbClr val="0000FF"/>
                </a:solidFill>
              </a:rPr>
              <a:t>can</a:t>
            </a:r>
            <a:r>
              <a:rPr lang="en-GB" sz="2800" dirty="0"/>
              <a:t> </a:t>
            </a:r>
            <a:r>
              <a:rPr lang="en-GB" sz="2800" b="1" dirty="0"/>
              <a:t>ask</a:t>
            </a:r>
            <a:r>
              <a:rPr lang="en-GB" sz="2800" dirty="0"/>
              <a:t> him to leave the pantry but </a:t>
            </a:r>
            <a:r>
              <a:rPr lang="en-GB" sz="2800" dirty="0">
                <a:solidFill>
                  <a:srgbClr val="0000FF"/>
                </a:solidFill>
              </a:rPr>
              <a:t>must</a:t>
            </a:r>
            <a:r>
              <a:rPr lang="en-GB" sz="2800" dirty="0"/>
              <a:t> you</a:t>
            </a:r>
            <a:r>
              <a:rPr lang="en-GB" sz="2800" b="1" dirty="0"/>
              <a:t> </a:t>
            </a:r>
            <a:r>
              <a:rPr lang="en-GB" sz="2800" dirty="0"/>
              <a:t>risk upsetting him</a:t>
            </a:r>
            <a:r>
              <a:rPr lang="en-GB" sz="2800" b="1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GB" sz="2800" i="1" dirty="0"/>
              <a:t>You are able to ask him but is it necessary?</a:t>
            </a:r>
            <a:endParaRPr lang="en-GB" sz="2800" dirty="0"/>
          </a:p>
          <a:p>
            <a:pPr algn="ctr">
              <a:lnSpc>
                <a:spcPct val="150000"/>
              </a:lnSpc>
            </a:pPr>
            <a:endParaRPr lang="en-GB" sz="2800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96F288D-A604-254B-852D-EB7C6242E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90807" y="51465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DD9117F-01CE-3941-964A-44E79542BE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17963" y="1410743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210F2EC-80CA-2A46-BCC9-E78296DB7D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26606" y="2223543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62788D6-649C-B24C-8FD5-4025E52EEF1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26606" y="3086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can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might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would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will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could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17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ought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should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may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shall</a:t>
            </a:r>
            <a:endParaRPr lang="en-GB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618AEB0-043C-9640-957A-D4BA0FC6D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6996" y="5118988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9492125-4AA6-9B42-AFB4-52252B9A86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73291" y="587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p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solidFill>
                  <a:srgbClr val="00CC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can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might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would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will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could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17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ought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should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may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shall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modal verbs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are to do with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certainty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83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solidFill>
                  <a:srgbClr val="00CC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solidFill>
                  <a:srgbClr val="33CC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can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might</a:t>
            </a:r>
            <a:endParaRPr lang="en-GB" b="1" dirty="0">
              <a:solidFill>
                <a:srgbClr val="00CC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would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will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could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17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ought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should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may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shall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modal verbs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are to do with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ability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21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solidFill>
                  <a:srgbClr val="00CC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solidFill>
                  <a:srgbClr val="33CC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33CCFF"/>
                </a:solidFill>
              </a:rPr>
              <a:t>can</a:t>
            </a:r>
            <a:endParaRPr lang="en-GB" b="1" dirty="0">
              <a:solidFill>
                <a:srgbClr val="33CC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might</a:t>
            </a:r>
            <a:endParaRPr lang="en-GB" b="1" dirty="0">
              <a:solidFill>
                <a:srgbClr val="00CC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would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will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33CCFF"/>
                </a:solidFill>
              </a:rPr>
              <a:t>could</a:t>
            </a:r>
            <a:endParaRPr lang="en-GB" b="1" dirty="0">
              <a:solidFill>
                <a:srgbClr val="33CC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6381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ought to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should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may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shall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modal verbs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are to do with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obligation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19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6864" y="2857410"/>
            <a:ext cx="730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thought I </a:t>
            </a:r>
            <a:r>
              <a:rPr lang="en-GB" sz="2800" dirty="0">
                <a:solidFill>
                  <a:srgbClr val="0000FF"/>
                </a:solidFill>
              </a:rPr>
              <a:t>could</a:t>
            </a:r>
            <a:r>
              <a:rPr lang="en-GB" sz="2800" dirty="0"/>
              <a:t> </a:t>
            </a:r>
            <a:r>
              <a:rPr lang="en-GB" sz="2800" b="1" dirty="0"/>
              <a:t>hear</a:t>
            </a:r>
            <a:r>
              <a:rPr lang="en-GB" sz="2800" dirty="0"/>
              <a:t> someone in the pantry.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You</a:t>
            </a:r>
            <a:r>
              <a:rPr lang="en-GB" sz="2800" dirty="0">
                <a:solidFill>
                  <a:srgbClr val="0000FF"/>
                </a:solidFill>
              </a:rPr>
              <a:t> might </a:t>
            </a:r>
            <a:r>
              <a:rPr lang="en-GB" sz="2800" b="1" dirty="0"/>
              <a:t>see </a:t>
            </a:r>
            <a:r>
              <a:rPr lang="en-GB" sz="2800" dirty="0"/>
              <a:t>him there if you open the door.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should</a:t>
            </a:r>
            <a:r>
              <a:rPr lang="en-GB" sz="2800" dirty="0"/>
              <a:t> </a:t>
            </a:r>
            <a:r>
              <a:rPr lang="en-GB" sz="2800" b="1" dirty="0"/>
              <a:t>sleep</a:t>
            </a:r>
            <a:r>
              <a:rPr lang="en-GB" sz="2800" dirty="0"/>
              <a:t> in the room that we gave him.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7002E0-5188-D344-84CF-9E7E1A999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84" y="2701773"/>
            <a:ext cx="2342600" cy="2342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3CAFE6-81EA-F841-A236-243DED9603AE}"/>
              </a:ext>
            </a:extLst>
          </p:cNvPr>
          <p:cNvSpPr/>
          <p:nvPr/>
        </p:nvSpPr>
        <p:spPr>
          <a:xfrm>
            <a:off x="1582440" y="1581471"/>
            <a:ext cx="8979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Modal verbs 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are placed before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they are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modifying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24417F9-66E9-8144-A108-A1DEEE8AC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6672" y="6004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Indicating Degrees of </a:t>
            </a:r>
            <a:r>
              <a:rPr lang="en-GB" sz="3600" b="1" dirty="0">
                <a:solidFill>
                  <a:srgbClr val="00CC00"/>
                </a:solidFill>
              </a:rPr>
              <a:t>Certainty</a:t>
            </a:r>
            <a:r>
              <a:rPr lang="en-GB" sz="3600" b="1" dirty="0">
                <a:solidFill>
                  <a:srgbClr val="0000FF"/>
                </a:solidFill>
              </a:rPr>
              <a:t> using Modal Verbs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58713" y="2374292"/>
            <a:ext cx="730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might</a:t>
            </a:r>
            <a:r>
              <a:rPr lang="en-GB" sz="2800" dirty="0"/>
              <a:t> </a:t>
            </a:r>
            <a:r>
              <a:rPr lang="en-GB" sz="2800" b="1" dirty="0"/>
              <a:t>have come </a:t>
            </a:r>
            <a:r>
              <a:rPr lang="en-GB" sz="2800" dirty="0"/>
              <a:t>from Outer Space.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He</a:t>
            </a:r>
            <a:r>
              <a:rPr lang="en-GB" sz="2800" dirty="0">
                <a:solidFill>
                  <a:srgbClr val="0000FF"/>
                </a:solidFill>
              </a:rPr>
              <a:t> will </a:t>
            </a:r>
            <a:r>
              <a:rPr lang="en-GB" sz="2800" b="1" dirty="0"/>
              <a:t>have come</a:t>
            </a:r>
            <a:r>
              <a:rPr lang="en-GB" sz="2800" dirty="0"/>
              <a:t> from Outer Space.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may</a:t>
            </a:r>
            <a:r>
              <a:rPr lang="en-GB" sz="2800" dirty="0"/>
              <a:t> </a:t>
            </a:r>
            <a:r>
              <a:rPr lang="en-GB" sz="2800" b="1" dirty="0"/>
              <a:t>have come</a:t>
            </a:r>
            <a:r>
              <a:rPr lang="en-GB" sz="2800" dirty="0"/>
              <a:t> from Outer Space.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sentence is most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certain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322" y="3105834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14D3B1-242F-7148-9E13-01F610D49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94" y="1843081"/>
            <a:ext cx="3093748" cy="3093748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FE41B27-AFF6-2840-B282-27E11D866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0112" y="52402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uiExpand="1" build="p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Indicating Degrees of </a:t>
            </a:r>
            <a:r>
              <a:rPr lang="en-GB" sz="3600" b="1" dirty="0">
                <a:solidFill>
                  <a:srgbClr val="FF6600"/>
                </a:solidFill>
              </a:rPr>
              <a:t>Obligation</a:t>
            </a:r>
            <a:r>
              <a:rPr lang="en-GB" sz="3600" b="1" dirty="0">
                <a:solidFill>
                  <a:srgbClr val="0000FF"/>
                </a:solidFill>
              </a:rPr>
              <a:t> using Modal Verbs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0760" y="2298665"/>
            <a:ext cx="730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They </a:t>
            </a:r>
            <a:r>
              <a:rPr lang="en-GB" sz="2800" dirty="0">
                <a:solidFill>
                  <a:srgbClr val="0000FF"/>
                </a:solidFill>
              </a:rPr>
              <a:t>should</a:t>
            </a:r>
            <a:r>
              <a:rPr lang="en-GB" sz="2800" dirty="0"/>
              <a:t> </a:t>
            </a:r>
            <a:r>
              <a:rPr lang="en-GB" sz="2800" b="1" dirty="0"/>
              <a:t>report </a:t>
            </a:r>
            <a:r>
              <a:rPr lang="en-GB" sz="2800" dirty="0"/>
              <a:t>him to the government.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They </a:t>
            </a:r>
            <a:r>
              <a:rPr lang="en-GB" sz="2800" dirty="0">
                <a:solidFill>
                  <a:srgbClr val="0000FF"/>
                </a:solidFill>
              </a:rPr>
              <a:t>ought to</a:t>
            </a:r>
            <a:r>
              <a:rPr lang="en-GB" sz="2800" dirty="0"/>
              <a:t> </a:t>
            </a:r>
            <a:r>
              <a:rPr lang="en-GB" sz="2800" b="1" dirty="0"/>
              <a:t>report </a:t>
            </a:r>
            <a:r>
              <a:rPr lang="en-GB" sz="2800" dirty="0"/>
              <a:t>him to the government.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They </a:t>
            </a:r>
            <a:r>
              <a:rPr lang="en-GB" sz="2800" dirty="0">
                <a:solidFill>
                  <a:srgbClr val="0000FF"/>
                </a:solidFill>
              </a:rPr>
              <a:t>must</a:t>
            </a:r>
            <a:r>
              <a:rPr lang="en-GB" sz="2800" dirty="0"/>
              <a:t> </a:t>
            </a:r>
            <a:r>
              <a:rPr lang="en-GB" sz="2800" b="1" dirty="0"/>
              <a:t>report </a:t>
            </a:r>
            <a:r>
              <a:rPr lang="en-GB" sz="2800" dirty="0"/>
              <a:t>him to the government.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sentence has the strongest degree of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obligation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2596" y="3683659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669B4D-41D6-844B-BC6E-A1CF19DA9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4" y="2379900"/>
            <a:ext cx="3689012" cy="1868856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AAF922A-CAA0-694A-B597-3CE7F5CBC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8804" y="51233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Indicating </a:t>
            </a:r>
            <a:r>
              <a:rPr lang="en-GB" sz="3600" b="1" dirty="0">
                <a:solidFill>
                  <a:srgbClr val="33CCFF"/>
                </a:solidFill>
              </a:rPr>
              <a:t>Ability</a:t>
            </a:r>
            <a:r>
              <a:rPr lang="en-GB" sz="3600" b="1" dirty="0">
                <a:solidFill>
                  <a:srgbClr val="0000FF"/>
                </a:solidFill>
              </a:rPr>
              <a:t> using Modal Verbs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96012" y="1827553"/>
            <a:ext cx="6810378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might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would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can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must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sentence indicates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ability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84141" y="3243117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DB70F4-AAEB-EF46-9A3E-49FA28148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3" y="1827553"/>
            <a:ext cx="3898900" cy="25527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4327215-CC9F-EA41-B5FC-1DA3C1E43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8931" y="51933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400</Words>
  <Application>Microsoft Office PowerPoint</Application>
  <PresentationFormat>Widescreen</PresentationFormat>
  <Paragraphs>99</Paragraphs>
  <Slides>11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 2</vt:lpstr>
      <vt:lpstr>Office Theme</vt:lpstr>
      <vt:lpstr>Indicating degrees of possibility and 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mjukes</cp:lastModifiedBy>
  <cp:revision>260</cp:revision>
  <dcterms:created xsi:type="dcterms:W3CDTF">2013-08-23T07:43:20Z</dcterms:created>
  <dcterms:modified xsi:type="dcterms:W3CDTF">2020-05-15T10:39:09Z</dcterms:modified>
</cp:coreProperties>
</file>