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91" r:id="rId4"/>
    <p:sldId id="290" r:id="rId5"/>
    <p:sldId id="282" r:id="rId6"/>
    <p:sldId id="293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4299" autoAdjust="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0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88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0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0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un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9059" y="3430381"/>
            <a:ext cx="812800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0090" y="926795"/>
            <a:ext cx="6002594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Noun Phrases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9377" y="2055495"/>
            <a:ext cx="4373245" cy="27470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Callout 6"/>
          <p:cNvSpPr/>
          <p:nvPr/>
        </p:nvSpPr>
        <p:spPr>
          <a:xfrm>
            <a:off x="8214416" y="2586497"/>
            <a:ext cx="1957478" cy="629147"/>
          </a:xfrm>
          <a:prstGeom prst="wedgeEllipseCallout">
            <a:avLst>
              <a:gd name="adj1" fmla="val -127381"/>
              <a:gd name="adj2" fmla="val 550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Burp! </a:t>
            </a:r>
          </a:p>
        </p:txBody>
      </p:sp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add extra detail to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4658" y="4927765"/>
            <a:ext cx="819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More than one </a:t>
            </a:r>
            <a:r>
              <a:rPr lang="en-GB" sz="3200" dirty="0">
                <a:solidFill>
                  <a:srgbClr val="5482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can be added.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1595" y="2219698"/>
            <a:ext cx="5396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hungry</a:t>
            </a:r>
            <a:r>
              <a:rPr lang="en-GB" sz="2800" dirty="0">
                <a:solidFill>
                  <a:srgbClr val="000000"/>
                </a:solidFill>
              </a:rPr>
              <a:t>,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hairy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GB" sz="2800" dirty="0"/>
              <a:t>a </a:t>
            </a:r>
            <a:r>
              <a:rPr lang="en-GB" sz="2800" b="1" dirty="0">
                <a:solidFill>
                  <a:srgbClr val="548235"/>
                </a:solidFill>
              </a:rPr>
              <a:t>short </a:t>
            </a:r>
            <a:r>
              <a:rPr lang="en-GB" sz="2800" dirty="0">
                <a:solidFill>
                  <a:srgbClr val="000000"/>
                </a:solidFill>
              </a:rPr>
              <a:t>and</a:t>
            </a:r>
            <a:r>
              <a:rPr lang="en-GB" sz="2800" b="1" dirty="0">
                <a:solidFill>
                  <a:srgbClr val="548235"/>
                </a:solidFill>
              </a:rPr>
              <a:t> skinny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creature</a:t>
            </a:r>
            <a:endParaRPr lang="en-GB" sz="2800" dirty="0"/>
          </a:p>
          <a:p>
            <a:pPr algn="ctr"/>
            <a:r>
              <a:rPr lang="en-GB" sz="2800" dirty="0"/>
              <a:t>this </a:t>
            </a:r>
            <a:r>
              <a:rPr lang="en-GB" sz="2800" b="1" dirty="0">
                <a:solidFill>
                  <a:srgbClr val="990099"/>
                </a:solidFill>
              </a:rPr>
              <a:t>quite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548235"/>
                </a:solidFill>
              </a:rPr>
              <a:t>terrifying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beast</a:t>
            </a:r>
          </a:p>
          <a:p>
            <a:pPr algn="ctr"/>
            <a:r>
              <a:rPr lang="en-GB" sz="2800" dirty="0"/>
              <a:t>that </a:t>
            </a:r>
            <a:r>
              <a:rPr lang="en-GB" sz="2800" b="1" dirty="0">
                <a:solidFill>
                  <a:srgbClr val="990099"/>
                </a:solidFill>
              </a:rPr>
              <a:t>really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548235"/>
                </a:solidFill>
              </a:rPr>
              <a:t>pathetic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creature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756" y="5367724"/>
            <a:ext cx="91054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sz="3200" dirty="0">
                <a:solidFill>
                  <a:srgbClr val="9900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can tell us more about the </a:t>
            </a:r>
            <a:r>
              <a:rPr lang="en-GB" sz="3200" dirty="0">
                <a:solidFill>
                  <a:srgbClr val="5482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022" y="2051698"/>
            <a:ext cx="2387600" cy="25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894" y="2079906"/>
            <a:ext cx="2624455" cy="243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4896" y="4417946"/>
            <a:ext cx="2476941" cy="1866900"/>
          </a:xfrm>
          <a:prstGeom prst="rect">
            <a:avLst/>
          </a:prstGeom>
          <a:noFill/>
          <a:ln w="28575" cmpd="sng">
            <a:solidFill>
              <a:srgbClr val="4A452A"/>
            </a:solidFill>
          </a:ln>
        </p:spPr>
      </p:pic>
    </p:spTree>
    <p:extLst>
      <p:ext uri="{BB962C8B-B14F-4D97-AF65-F5344CB8AC3E}">
        <p14:creationId xmlns:p14="http://schemas.microsoft.com/office/powerpoint/2010/main" val="6798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313" y="1514615"/>
            <a:ext cx="9041684" cy="1729706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+mn-lt"/>
              </a:rPr>
              <a:t>Expanding Noun Phrases</a:t>
            </a:r>
            <a:br>
              <a:rPr lang="en-GB" b="1" dirty="0">
                <a:solidFill>
                  <a:srgbClr val="0000FF"/>
                </a:solidFill>
                <a:latin typeface="+mn-lt"/>
              </a:rPr>
            </a:br>
            <a:r>
              <a:rPr lang="en-GB" sz="40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using p</a:t>
            </a:r>
            <a:r>
              <a:rPr lang="en-GB" sz="40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repositions to start a phrase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val Callout 2"/>
          <p:cNvSpPr/>
          <p:nvPr/>
        </p:nvSpPr>
        <p:spPr>
          <a:xfrm>
            <a:off x="8587269" y="4159365"/>
            <a:ext cx="2749792" cy="1095182"/>
          </a:xfrm>
          <a:prstGeom prst="wedgeEllipseCallout">
            <a:avLst>
              <a:gd name="adj1" fmla="val -36585"/>
              <a:gd name="adj2" fmla="val -6819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on the shelf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897177" y="4462288"/>
            <a:ext cx="3658620" cy="862165"/>
          </a:xfrm>
          <a:prstGeom prst="wedgeEllipseCallout">
            <a:avLst>
              <a:gd name="adj1" fmla="val 54993"/>
              <a:gd name="adj2" fmla="val -6772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under the bed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888170" y="699992"/>
            <a:ext cx="3320722" cy="862165"/>
          </a:xfrm>
          <a:prstGeom prst="wedgeEllipseCallout">
            <a:avLst>
              <a:gd name="adj1" fmla="val -47873"/>
              <a:gd name="adj2" fmla="val 836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inside a glass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8740" y="3099134"/>
            <a:ext cx="3308321" cy="2668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373" y="3714669"/>
            <a:ext cx="2624455" cy="243459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15774" y="830492"/>
            <a:ext cx="8633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b="1" dirty="0"/>
              <a:t>Prepositions</a:t>
            </a:r>
            <a:r>
              <a:rPr lang="en-GB" sz="2800" dirty="0"/>
              <a:t> tell us how words are related.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648459" y="1978011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5885" y="2475256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967" y="2626337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28711" y="5193806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42282" y="3127653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37813" y="3450365"/>
            <a:ext cx="1313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58591" y="4423407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02016" y="2230152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26355" y="3963301"/>
            <a:ext cx="256131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Prepositions</a:t>
            </a:r>
            <a:r>
              <a:rPr lang="en-GB" sz="2400" dirty="0"/>
              <a:t> are useful for adding extra information about a </a:t>
            </a:r>
            <a:r>
              <a:rPr lang="en-GB" sz="2400" b="1" dirty="0"/>
              <a:t>noun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85661" y="2722525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02593" y="2291028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93503" y="4691825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00417" y="4175008"/>
            <a:ext cx="493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24930" y="3198167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597" y="690960"/>
            <a:ext cx="3413183" cy="282760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7817956" y="2155855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3" grpId="0"/>
      <p:bldP spid="25" grpId="0"/>
      <p:bldP spid="30" grpId="0"/>
      <p:bldP spid="32" grpId="0"/>
      <p:bldP spid="36" grpId="0" animBg="1"/>
      <p:bldP spid="43" grpId="0"/>
      <p:bldP spid="44" grpId="0"/>
      <p:bldP spid="45" grpId="0"/>
      <p:bldP spid="46" grpId="0"/>
      <p:bldP spid="4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824" y="1946841"/>
            <a:ext cx="1673703" cy="17814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Expanded Noun Phrases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Add more description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using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preposition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as a linking word.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10" y="2951076"/>
            <a:ext cx="4525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The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rgbClr val="548235"/>
                </a:solidFill>
              </a:rPr>
              <a:t>naughty</a:t>
            </a:r>
            <a:r>
              <a:rPr lang="en-GB" sz="2800" i="1" dirty="0">
                <a:solidFill>
                  <a:srgbClr val="000000"/>
                </a:solidFill>
              </a:rPr>
              <a:t>,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GB" sz="2800" i="1" dirty="0">
                <a:solidFill>
                  <a:srgbClr val="548235"/>
                </a:solidFill>
              </a:rPr>
              <a:t>ittle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b="1" i="1" dirty="0"/>
              <a:t>monster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573708" y="3440651"/>
            <a:ext cx="296023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Useful prepositions</a:t>
            </a:r>
          </a:p>
          <a:p>
            <a:pPr algn="ctr"/>
            <a:r>
              <a:rPr lang="en-GB" sz="2400" dirty="0"/>
              <a:t>with, of</a:t>
            </a:r>
          </a:p>
          <a:p>
            <a:pPr algn="ctr"/>
            <a:r>
              <a:rPr lang="en-GB" sz="2400" dirty="0"/>
              <a:t>b</a:t>
            </a:r>
            <a:r>
              <a:rPr lang="en-GB" sz="2400" dirty="0">
                <a:effectLst/>
              </a:rPr>
              <a:t>y, from, </a:t>
            </a:r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beyond, below, between, inside, next to, over, in, outside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558" y="5444936"/>
            <a:ext cx="773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The phrase modifies the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640841" y="2050555"/>
            <a:ext cx="4031472" cy="734005"/>
          </a:xfrm>
          <a:prstGeom prst="wedgeEllipseCallout">
            <a:avLst>
              <a:gd name="adj1" fmla="val 13973"/>
              <a:gd name="adj2" fmla="val 9244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adjectives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611" y="3482647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</a:rPr>
              <a:t>The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naughty</a:t>
            </a:r>
            <a:r>
              <a:rPr lang="en-GB" sz="2800" i="1" dirty="0">
                <a:solidFill>
                  <a:srgbClr val="000000"/>
                </a:solidFill>
              </a:rPr>
              <a:t>, </a:t>
            </a:r>
            <a:r>
              <a:rPr lang="en-GB" sz="2800" i="1" dirty="0">
                <a:solidFill>
                  <a:srgbClr val="548235"/>
                </a:solidFill>
              </a:rPr>
              <a:t>little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b="1" i="1" dirty="0">
                <a:solidFill>
                  <a:srgbClr val="000000"/>
                </a:solidFill>
              </a:rPr>
              <a:t>monster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u="sng" dirty="0">
                <a:solidFill>
                  <a:srgbClr val="0000FF"/>
                </a:solidFill>
              </a:rPr>
              <a:t>under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rgbClr val="000000"/>
                </a:solidFill>
              </a:rPr>
              <a:t>the bath</a:t>
            </a:r>
            <a:r>
              <a:rPr lang="en-GB" sz="2800" i="1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584" y="4077781"/>
            <a:ext cx="788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</a:rPr>
              <a:t>The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naughty</a:t>
            </a:r>
            <a:r>
              <a:rPr lang="en-GB" sz="2800" i="1" dirty="0">
                <a:solidFill>
                  <a:srgbClr val="000000"/>
                </a:solidFill>
              </a:rPr>
              <a:t>, </a:t>
            </a:r>
            <a:r>
              <a:rPr lang="en-GB" sz="2800" i="1" dirty="0">
                <a:solidFill>
                  <a:srgbClr val="548235"/>
                </a:solidFill>
              </a:rPr>
              <a:t>little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b="1" i="1" dirty="0">
                <a:solidFill>
                  <a:srgbClr val="000000"/>
                </a:solidFill>
              </a:rPr>
              <a:t>monster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u="sng" dirty="0">
                <a:solidFill>
                  <a:srgbClr val="0000FF"/>
                </a:solidFill>
              </a:rPr>
              <a:t>between</a:t>
            </a:r>
            <a:r>
              <a:rPr lang="en-GB" sz="2800" i="1" dirty="0">
                <a:solidFill>
                  <a:srgbClr val="000000"/>
                </a:solidFill>
              </a:rPr>
              <a:t> the cupboards</a:t>
            </a:r>
            <a:r>
              <a:rPr lang="en-GB" sz="2800" i="1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933" y="4683626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</a:rPr>
              <a:t>The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naughty</a:t>
            </a:r>
            <a:r>
              <a:rPr lang="en-GB" sz="2800" i="1" dirty="0">
                <a:solidFill>
                  <a:srgbClr val="000000"/>
                </a:solidFill>
              </a:rPr>
              <a:t>, </a:t>
            </a:r>
            <a:r>
              <a:rPr lang="en-GB" sz="2800" i="1" dirty="0">
                <a:solidFill>
                  <a:srgbClr val="548235"/>
                </a:solidFill>
              </a:rPr>
              <a:t>little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b="1" i="1" dirty="0">
                <a:solidFill>
                  <a:srgbClr val="000000"/>
                </a:solidFill>
              </a:rPr>
              <a:t>monster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u="sng" dirty="0">
                <a:solidFill>
                  <a:srgbClr val="0000FF"/>
                </a:solidFill>
              </a:rPr>
              <a:t>inside</a:t>
            </a:r>
            <a:r>
              <a:rPr lang="en-GB" sz="2800" i="1" dirty="0"/>
              <a:t> the toilet.</a:t>
            </a:r>
          </a:p>
        </p:txBody>
      </p:sp>
    </p:spTree>
    <p:extLst>
      <p:ext uri="{BB962C8B-B14F-4D97-AF65-F5344CB8AC3E}">
        <p14:creationId xmlns:p14="http://schemas.microsoft.com/office/powerpoint/2010/main" val="25042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  <p:bldP spid="9" grpId="0" animBg="1"/>
      <p:bldP spid="13" grpId="0"/>
      <p:bldP spid="3" grpId="0" animBg="1"/>
      <p:bldP spid="10" grpId="0" uiExpand="1" build="p"/>
      <p:bldP spid="14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4307" y="526551"/>
            <a:ext cx="2595880" cy="1866900"/>
          </a:xfrm>
          <a:prstGeom prst="rect">
            <a:avLst/>
          </a:prstGeom>
          <a:noFill/>
          <a:ln w="28575" cmpd="sng">
            <a:solidFill>
              <a:srgbClr val="4A452A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27560" y="684239"/>
            <a:ext cx="535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Expanded Noun Phrases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628620" y="3969399"/>
            <a:ext cx="296023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Useful prepositions</a:t>
            </a:r>
          </a:p>
          <a:p>
            <a:pPr algn="ctr"/>
            <a:r>
              <a:rPr lang="en-GB" sz="2400" dirty="0"/>
              <a:t>with, of</a:t>
            </a:r>
          </a:p>
          <a:p>
            <a:pPr algn="ctr"/>
            <a:r>
              <a:rPr lang="en-GB" sz="2400" dirty="0"/>
              <a:t>b</a:t>
            </a:r>
            <a:r>
              <a:rPr lang="en-GB" sz="2400" dirty="0">
                <a:effectLst/>
              </a:rPr>
              <a:t>y, from, </a:t>
            </a:r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beyond, below, between, inside, next to, over, in, outside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603" y="4908996"/>
            <a:ext cx="773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800" u="sng" dirty="0">
                <a:ea typeface="Times New Roman" panose="02020603050405020304" pitchFamily="18" charset="0"/>
                <a:cs typeface="Arial" panose="020B0604020202020204" pitchFamily="34" charset="0"/>
              </a:rPr>
              <a:t>phrase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modifies the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5231595" y="1418296"/>
            <a:ext cx="2039040" cy="1156550"/>
          </a:xfrm>
          <a:prstGeom prst="teardrop">
            <a:avLst/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monster</a:t>
            </a:r>
          </a:p>
        </p:txBody>
      </p:sp>
      <p:sp>
        <p:nvSpPr>
          <p:cNvPr id="14" name="Teardrop 13"/>
          <p:cNvSpPr/>
          <p:nvPr/>
        </p:nvSpPr>
        <p:spPr>
          <a:xfrm>
            <a:off x="7270632" y="550426"/>
            <a:ext cx="2167208" cy="1103999"/>
          </a:xfrm>
          <a:prstGeom prst="teardrop">
            <a:avLst>
              <a:gd name="adj" fmla="val 94845"/>
            </a:avLst>
          </a:prstGeom>
          <a:ln w="285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creature</a:t>
            </a:r>
          </a:p>
        </p:txBody>
      </p:sp>
      <p:sp>
        <p:nvSpPr>
          <p:cNvPr id="15" name="Teardrop 14"/>
          <p:cNvSpPr/>
          <p:nvPr/>
        </p:nvSpPr>
        <p:spPr>
          <a:xfrm>
            <a:off x="3461043" y="2114135"/>
            <a:ext cx="1679144" cy="1242917"/>
          </a:xfrm>
          <a:prstGeom prst="teardrop">
            <a:avLst/>
          </a:prstGeom>
          <a:ln w="28575" cmpd="sng">
            <a:solidFill>
              <a:srgbClr val="66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beast</a:t>
            </a:r>
          </a:p>
        </p:txBody>
      </p:sp>
      <p:sp>
        <p:nvSpPr>
          <p:cNvPr id="16" name="Teardrop 15"/>
          <p:cNvSpPr/>
          <p:nvPr/>
        </p:nvSpPr>
        <p:spPr>
          <a:xfrm>
            <a:off x="7612264" y="2351811"/>
            <a:ext cx="1675365" cy="1028896"/>
          </a:xfrm>
          <a:prstGeom prst="teardrop">
            <a:avLst>
              <a:gd name="adj" fmla="val 112874"/>
            </a:avLst>
          </a:prstGeom>
          <a:ln w="285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fiend</a:t>
            </a:r>
          </a:p>
        </p:txBody>
      </p:sp>
      <p:sp>
        <p:nvSpPr>
          <p:cNvPr id="17" name="Teardrop 16"/>
          <p:cNvSpPr/>
          <p:nvPr/>
        </p:nvSpPr>
        <p:spPr>
          <a:xfrm>
            <a:off x="5301209" y="4620151"/>
            <a:ext cx="1401366" cy="961346"/>
          </a:xfrm>
          <a:prstGeom prst="teardrop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boy</a:t>
            </a:r>
          </a:p>
        </p:txBody>
      </p:sp>
      <p:sp>
        <p:nvSpPr>
          <p:cNvPr id="18" name="Teardrop 17"/>
          <p:cNvSpPr/>
          <p:nvPr/>
        </p:nvSpPr>
        <p:spPr>
          <a:xfrm>
            <a:off x="9769939" y="2597516"/>
            <a:ext cx="1405145" cy="1067287"/>
          </a:xfrm>
          <a:prstGeom prst="teardrop">
            <a:avLst/>
          </a:prstGeom>
          <a:ln w="28575" cmpd="sng">
            <a:solidFill>
              <a:srgbClr val="66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girl</a:t>
            </a:r>
          </a:p>
        </p:txBody>
      </p:sp>
      <p:sp>
        <p:nvSpPr>
          <p:cNvPr id="19" name="Teardrop 18"/>
          <p:cNvSpPr/>
          <p:nvPr/>
        </p:nvSpPr>
        <p:spPr>
          <a:xfrm>
            <a:off x="2862300" y="3677909"/>
            <a:ext cx="1820208" cy="1204526"/>
          </a:xfrm>
          <a:prstGeom prst="teardrop">
            <a:avLst/>
          </a:prstGeom>
          <a:ln w="2857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cave</a:t>
            </a:r>
          </a:p>
        </p:txBody>
      </p:sp>
      <p:sp>
        <p:nvSpPr>
          <p:cNvPr id="20" name="Teardrop 19"/>
          <p:cNvSpPr/>
          <p:nvPr/>
        </p:nvSpPr>
        <p:spPr>
          <a:xfrm>
            <a:off x="5208290" y="3024239"/>
            <a:ext cx="2190511" cy="1159719"/>
          </a:xfrm>
          <a:prstGeom prst="teardrop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bedroom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848" y="1509029"/>
            <a:ext cx="225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Choose a noun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688" y="2239134"/>
            <a:ext cx="263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Think of adjectives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4850" y="2923064"/>
            <a:ext cx="26346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Add a phrase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starting with a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preposition! </a:t>
            </a:r>
          </a:p>
        </p:txBody>
      </p:sp>
      <p:sp>
        <p:nvSpPr>
          <p:cNvPr id="26" name="Teardrop 25"/>
          <p:cNvSpPr/>
          <p:nvPr/>
        </p:nvSpPr>
        <p:spPr>
          <a:xfrm>
            <a:off x="6862826" y="4130676"/>
            <a:ext cx="1689490" cy="1030664"/>
          </a:xfrm>
          <a:prstGeom prst="teardrop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660" y="5615725"/>
            <a:ext cx="10674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The </a:t>
            </a:r>
            <a:r>
              <a:rPr lang="en-US" sz="2800" b="1" dirty="0">
                <a:solidFill>
                  <a:srgbClr val="008000"/>
                </a:solidFill>
              </a:rPr>
              <a:t>wicked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>
                <a:solidFill>
                  <a:srgbClr val="008000"/>
                </a:solidFill>
              </a:rPr>
              <a:t>messy</a:t>
            </a:r>
            <a:r>
              <a:rPr lang="en-US" sz="2800" b="1" dirty="0">
                <a:solidFill>
                  <a:srgbClr val="0000FF"/>
                </a:solidFill>
              </a:rPr>
              <a:t> creature </a:t>
            </a:r>
            <a:r>
              <a:rPr lang="en-US" sz="2800" b="1" dirty="0">
                <a:solidFill>
                  <a:srgbClr val="990099"/>
                </a:solidFill>
              </a:rPr>
              <a:t>with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990099"/>
                </a:solidFill>
              </a:rPr>
              <a:t>long arms </a:t>
            </a:r>
            <a:r>
              <a:rPr lang="en-US" sz="2800" b="1" dirty="0">
                <a:solidFill>
                  <a:srgbClr val="0000FF"/>
                </a:solidFill>
              </a:rPr>
              <a:t>hung </a:t>
            </a:r>
            <a:r>
              <a:rPr lang="en-US" sz="2800" b="1" dirty="0">
                <a:solidFill>
                  <a:srgbClr val="990099"/>
                </a:solidFill>
              </a:rPr>
              <a:t>under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990099"/>
                </a:solidFill>
              </a:rPr>
              <a:t>the toilet seat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r>
              <a:rPr lang="en-US" sz="2800" dirty="0">
                <a:solidFill>
                  <a:srgbClr val="0000FF"/>
                </a:solidFill>
              </a:rPr>
              <a:t>    </a:t>
            </a:r>
          </a:p>
        </p:txBody>
      </p:sp>
      <p:pic>
        <p:nvPicPr>
          <p:cNvPr id="28" name="Picture 2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367" t="25272" r="12350" b="22680"/>
          <a:stretch/>
        </p:blipFill>
        <p:spPr bwMode="auto">
          <a:xfrm>
            <a:off x="9388134" y="2639709"/>
            <a:ext cx="1758315" cy="2953385"/>
          </a:xfrm>
          <a:prstGeom prst="rect">
            <a:avLst/>
          </a:prstGeom>
          <a:noFill/>
          <a:ln w="28575" cap="flat" cmpd="sng" algn="ctr">
            <a:solidFill>
              <a:srgbClr val="4A452A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7238" y="1666075"/>
            <a:ext cx="1503063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wicked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4774" y="2517527"/>
            <a:ext cx="1503063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messy</a:t>
            </a:r>
          </a:p>
        </p:txBody>
      </p:sp>
    </p:spTree>
    <p:extLst>
      <p:ext uri="{BB962C8B-B14F-4D97-AF65-F5344CB8AC3E}">
        <p14:creationId xmlns:p14="http://schemas.microsoft.com/office/powerpoint/2010/main" val="25536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1"/>
      <p:bldP spid="21" grpId="0"/>
      <p:bldP spid="22" grpId="0"/>
      <p:bldP spid="26" grpId="0" animBg="1"/>
      <p:bldP spid="6" grpId="0"/>
      <p:bldP spid="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269</Words>
  <Application>Microsoft Office PowerPoint</Application>
  <PresentationFormat>Widescreen</PresentationFormat>
  <Paragraphs>75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Noun Phrases</vt:lpstr>
      <vt:lpstr>PowerPoint Presentation</vt:lpstr>
      <vt:lpstr>Expanding Noun Phrases using prepositions to start a phrase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Emily Rowe</cp:lastModifiedBy>
  <cp:revision>200</cp:revision>
  <dcterms:created xsi:type="dcterms:W3CDTF">2013-08-23T07:43:20Z</dcterms:created>
  <dcterms:modified xsi:type="dcterms:W3CDTF">2020-05-30T11:02:02Z</dcterms:modified>
</cp:coreProperties>
</file>