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33" r:id="rId3"/>
    <p:sldId id="339" r:id="rId4"/>
    <p:sldId id="330" r:id="rId5"/>
    <p:sldId id="311" r:id="rId6"/>
    <p:sldId id="312" r:id="rId7"/>
    <p:sldId id="313" r:id="rId8"/>
    <p:sldId id="314" r:id="rId9"/>
    <p:sldId id="331" r:id="rId10"/>
    <p:sldId id="341" r:id="rId11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6600"/>
    <a:srgbClr val="0000FF"/>
    <a:srgbClr val="7030A0"/>
    <a:srgbClr val="FF0066"/>
    <a:srgbClr val="FF7D7D"/>
    <a:srgbClr val="FFABCD"/>
    <a:srgbClr val="C7A1E3"/>
    <a:srgbClr val="EFC1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218" autoAdjust="0"/>
  </p:normalViewPr>
  <p:slideViewPr>
    <p:cSldViewPr snapToGrid="0">
      <p:cViewPr varScale="1">
        <p:scale>
          <a:sx n="107" d="100"/>
          <a:sy n="107" d="100"/>
        </p:scale>
        <p:origin x="176" y="456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4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3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16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5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5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2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0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82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8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4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0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6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hamilton-trust.org.uk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6331" y="1937906"/>
            <a:ext cx="1984509" cy="4331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882" y="1599315"/>
            <a:ext cx="2457728" cy="45406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34882" y="-82069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Punctuating Direct Speech</a:t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Greek Myths</a:t>
            </a:r>
            <a:endParaRPr lang="en-GB" sz="4800" i="1" dirty="0">
              <a:latin typeface="+mn-lt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C29A0DF-EACF-40CA-9C15-FF4C410C2429}"/>
              </a:ext>
            </a:extLst>
          </p:cNvPr>
          <p:cNvSpPr/>
          <p:nvPr/>
        </p:nvSpPr>
        <p:spPr>
          <a:xfrm>
            <a:off x="6518821" y="2566771"/>
            <a:ext cx="2133600" cy="1398752"/>
          </a:xfrm>
          <a:prstGeom prst="wedgeRoundRectCallout">
            <a:avLst>
              <a:gd name="adj1" fmla="val 75433"/>
              <a:gd name="adj2" fmla="val -52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am too busy listening to Pan’s amazing music for that!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7AA1627-409D-4B98-B2D9-FBEEAEEF3B86}"/>
              </a:ext>
            </a:extLst>
          </p:cNvPr>
          <p:cNvSpPr/>
          <p:nvPr/>
        </p:nvSpPr>
        <p:spPr>
          <a:xfrm>
            <a:off x="3246520" y="1937906"/>
            <a:ext cx="2133600" cy="1398752"/>
          </a:xfrm>
          <a:prstGeom prst="wedgeRoundRectCallout">
            <a:avLst>
              <a:gd name="adj1" fmla="val -82853"/>
              <a:gd name="adj2" fmla="val -322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 you remember about writing speech?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552A0C-CC4D-164F-A0B5-1B4D5E29E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55684" y="49683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1"/>
          <a:stretch/>
        </p:blipFill>
        <p:spPr>
          <a:xfrm>
            <a:off x="89694" y="226226"/>
            <a:ext cx="1849146" cy="1445431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6C19E-B6FE-4481-95EA-A41A22F24620}"/>
              </a:ext>
            </a:extLst>
          </p:cNvPr>
          <p:cNvSpPr txBox="1"/>
          <p:nvPr/>
        </p:nvSpPr>
        <p:spPr>
          <a:xfrm>
            <a:off x="809222" y="1632290"/>
            <a:ext cx="11148291" cy="303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“There is something wrong with your ears if you think Pan’s music is better than mine.” </a:t>
            </a:r>
          </a:p>
          <a:p>
            <a:pPr>
              <a:lnSpc>
                <a:spcPct val="114000"/>
              </a:lnSpc>
            </a:pPr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“Nothing wrong with my ears,” said foolish king Midas.</a:t>
            </a:r>
          </a:p>
          <a:p>
            <a:pPr>
              <a:lnSpc>
                <a:spcPct val="114000"/>
              </a:lnSpc>
            </a:pPr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 “Oh, no? Well we can soon change that!”</a:t>
            </a:r>
          </a:p>
          <a:p>
            <a:pPr>
              <a:lnSpc>
                <a:spcPct val="114000"/>
              </a:lnSpc>
            </a:pPr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When he got home, Midas’s ears were itching… he had brown and pink donkey’s ears.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Spotting Direct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108" y="1072392"/>
            <a:ext cx="1132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Look at this example from the story of King Midas.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94EAB-92C7-474F-8359-A92FB14D0961}"/>
              </a:ext>
            </a:extLst>
          </p:cNvPr>
          <p:cNvSpPr/>
          <p:nvPr/>
        </p:nvSpPr>
        <p:spPr>
          <a:xfrm>
            <a:off x="914399" y="1723697"/>
            <a:ext cx="10645725" cy="404734"/>
          </a:xfrm>
          <a:prstGeom prst="rect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FD7B4D-A886-41CE-982C-C2B9CF1C39CC}"/>
              </a:ext>
            </a:extLst>
          </p:cNvPr>
          <p:cNvSpPr/>
          <p:nvPr/>
        </p:nvSpPr>
        <p:spPr>
          <a:xfrm>
            <a:off x="914399" y="2544900"/>
            <a:ext cx="3768437" cy="404734"/>
          </a:xfrm>
          <a:prstGeom prst="rect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1409E0-3074-4015-BB9A-7927448CB52A}"/>
              </a:ext>
            </a:extLst>
          </p:cNvPr>
          <p:cNvSpPr/>
          <p:nvPr/>
        </p:nvSpPr>
        <p:spPr>
          <a:xfrm>
            <a:off x="914399" y="3373427"/>
            <a:ext cx="5256333" cy="404734"/>
          </a:xfrm>
          <a:prstGeom prst="rect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C10711-11EE-413E-BD90-E7AAA24EC799}"/>
              </a:ext>
            </a:extLst>
          </p:cNvPr>
          <p:cNvSpPr/>
          <p:nvPr/>
        </p:nvSpPr>
        <p:spPr>
          <a:xfrm>
            <a:off x="346362" y="5491992"/>
            <a:ext cx="1132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Now read this excerpt out loud, using expression.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67"/>
          <a:stretch/>
        </p:blipFill>
        <p:spPr>
          <a:xfrm>
            <a:off x="9648359" y="2487046"/>
            <a:ext cx="1629242" cy="1348808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4108" y="5030327"/>
            <a:ext cx="1132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/>
              <a:t>Which words are </a:t>
            </a:r>
            <a:r>
              <a:rPr lang="en-GB" sz="2400" b="1" i="1" dirty="0"/>
              <a:t>direct speech</a:t>
            </a:r>
            <a:r>
              <a:rPr lang="en-GB" sz="2400" i="1" dirty="0"/>
              <a:t>? How do you know? 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DF9CF06-C647-B449-9949-45B1B5C3F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9222" y="475073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CA8AE24-A495-2A42-A513-466569F006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7226" y="4799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8" grpId="0" uiExpand="1" build="p"/>
      <p:bldP spid="6" grpId="0" animBg="1"/>
      <p:bldP spid="9" grpId="0" animBg="1"/>
      <p:bldP spid="10" grpId="0" animBg="1"/>
      <p:bldP spid="12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10" y="1511170"/>
            <a:ext cx="1966204" cy="4291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3774" y="1149474"/>
            <a:ext cx="7964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Speech bubbles can show us what a character is saying.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4094" y="3925372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Bubbles take up too much room so we use </a:t>
            </a:r>
            <a:r>
              <a:rPr lang="en-GB" sz="2400" b="1" dirty="0"/>
              <a:t>speech marks</a:t>
            </a:r>
            <a:r>
              <a:rPr lang="en-GB" sz="2400" dirty="0"/>
              <a:t>.</a:t>
            </a:r>
          </a:p>
          <a:p>
            <a:pPr algn="ctr"/>
            <a:r>
              <a:rPr lang="en-GB" sz="2400" b="1" dirty="0"/>
              <a:t>Speech marks </a:t>
            </a:r>
            <a:r>
              <a:rPr lang="en-GB" sz="2400" dirty="0"/>
              <a:t>work in pairs to hug the </a:t>
            </a:r>
            <a:r>
              <a:rPr lang="en-GB" sz="2400" dirty="0">
                <a:solidFill>
                  <a:srgbClr val="00B050"/>
                </a:solidFill>
              </a:rPr>
              <a:t>direct speech</a:t>
            </a:r>
            <a:r>
              <a:rPr lang="en-GB" sz="2400" dirty="0"/>
              <a:t>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7137793" y="2926673"/>
            <a:ext cx="294169" cy="3134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with Corners Rounded 16"/>
          <p:cNvSpPr/>
          <p:nvPr/>
        </p:nvSpPr>
        <p:spPr>
          <a:xfrm>
            <a:off x="2650373" y="1818291"/>
            <a:ext cx="2104910" cy="990916"/>
          </a:xfrm>
          <a:prstGeom prst="wedgeRoundRectCallout">
            <a:avLst>
              <a:gd name="adj1" fmla="val -71196"/>
              <a:gd name="adj2" fmla="val 242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+mj-lt"/>
              </a:rPr>
              <a:t>Pan was better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55283" y="2329569"/>
            <a:ext cx="6627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words </a:t>
            </a:r>
            <a:r>
              <a:rPr lang="en-GB" sz="2400" i="1" dirty="0"/>
              <a:t>actually spoken</a:t>
            </a:r>
            <a:r>
              <a:rPr lang="en-GB" sz="2400" dirty="0"/>
              <a:t> are called 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direct speech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9153" y="3163203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Pan was better,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708575" y="2971867"/>
            <a:ext cx="238646" cy="275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10000205" y="5506381"/>
            <a:ext cx="1869292" cy="919401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Speech marks 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are also called </a:t>
            </a:r>
            <a:r>
              <a:rPr lang="en-GB" sz="1600" i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inverted commas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7070233" y="3164182"/>
            <a:ext cx="2929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confirmed King Midas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4094" y="5231702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report who is speaking using a </a:t>
            </a:r>
            <a:r>
              <a:rPr lang="en-GB" sz="2400" dirty="0">
                <a:solidFill>
                  <a:srgbClr val="7030A0"/>
                </a:solidFill>
              </a:rPr>
              <a:t>reporting clause</a:t>
            </a:r>
            <a:r>
              <a:rPr lang="en-GB" sz="2400" dirty="0"/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F3210B-AE94-B746-9A1A-5FA2BC591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96428" y="5802412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C3E364-45CF-6343-B26C-2C877DCA2C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28451" y="5165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3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build="p"/>
      <p:bldP spid="10" grpId="1" uiExpand="1" build="allAtOnce"/>
      <p:bldP spid="17" grpId="0" animBg="1"/>
      <p:bldP spid="22" grpId="0"/>
      <p:bldP spid="2" grpId="0"/>
      <p:bldP spid="24" grpId="0" animBg="1"/>
      <p:bldP spid="15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540" y="364953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Punctuating Speech </a:t>
            </a:r>
            <a:r>
              <a:rPr lang="en-GB" sz="3600" dirty="0"/>
              <a:t>– </a:t>
            </a:r>
            <a:r>
              <a:rPr lang="en-GB" sz="3600" u="sng" dirty="0"/>
              <a:t>capital letters</a:t>
            </a:r>
            <a:r>
              <a:rPr lang="en-GB" sz="3600" dirty="0"/>
              <a:t> open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7858" y="2445722"/>
            <a:ext cx="7221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King Midas said,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 just don’t play as well as Pan.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7857" y="3028031"/>
            <a:ext cx="7808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Apollo replied,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is wrong with you?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491038" y="2816557"/>
            <a:ext cx="15675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184151" y="3440545"/>
            <a:ext cx="2105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8298" y="4946511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It is the beginning of the speaker’s sentence so a </a:t>
            </a:r>
            <a:r>
              <a:rPr lang="en-GB" sz="2400" u="sng" dirty="0"/>
              <a:t>capital letter</a:t>
            </a:r>
            <a:r>
              <a:rPr lang="en-GB" sz="2400" dirty="0"/>
              <a:t> is used.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813" y="2047377"/>
            <a:ext cx="1321711" cy="2884637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C9AC1A7-B4DE-2442-8A3E-EC452B875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3124" y="5677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8" grpId="0"/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6695" y="1280389"/>
            <a:ext cx="1401959" cy="3059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08" y="2429164"/>
            <a:ext cx="2159369" cy="3989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– </a:t>
            </a:r>
            <a:r>
              <a:rPr lang="en-GB" sz="3600" dirty="0"/>
              <a:t>commas separate clauses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7030A0"/>
                </a:solidFill>
              </a:rPr>
              <a:t>reporting clauses </a:t>
            </a:r>
            <a:r>
              <a:rPr lang="en-GB" sz="2400" dirty="0"/>
              <a:t>are usually separated by a comma.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5102" y="2429165"/>
            <a:ext cx="764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 am so much more musical than Pan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he said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4965" y="3315741"/>
            <a:ext cx="812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King Midas sighed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 are deluded, Apollo!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b="1" i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01309" y="4304400"/>
            <a:ext cx="7047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comma is placed at the end of the first clause.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The speech marks follow the comma.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6895954" y="2890830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701309" y="3758400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9BF68D-4CE3-2B40-A395-F6B0CA2F0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29395" y="1497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0" grpId="0"/>
      <p:bldP spid="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exclamations and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the speech ends in a </a:t>
            </a:r>
            <a:r>
              <a:rPr lang="en-GB" sz="2400" dirty="0">
                <a:solidFill>
                  <a:srgbClr val="00B050"/>
                </a:solidFill>
              </a:rPr>
              <a:t>!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B050"/>
                </a:solidFill>
              </a:rPr>
              <a:t>? </a:t>
            </a:r>
            <a:r>
              <a:rPr lang="en-GB" sz="2400" dirty="0"/>
              <a:t>we do not need a comma after the speech.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8156" y="2715347"/>
            <a:ext cx="764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Use your ears, Midas!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shouted Apollo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85029" y="3358494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did you say, Apollo?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King Midas teased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b="1" i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024249" y="3152480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5426091" y="3820159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646" y="4822770"/>
            <a:ext cx="10461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is placed inside the speech marks.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belongs to the spoken words – they tell you how to say them.</a:t>
            </a:r>
          </a:p>
        </p:txBody>
      </p:sp>
      <p:sp>
        <p:nvSpPr>
          <p:cNvPr id="2" name="AutoShape 2" descr="Image result for fantastic mr fox book illustr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fantastic mr fox book illustr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fantastic mr fox book illustrati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AC7B30-62B6-6C43-9A31-29498C0B4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6971" y="29450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/>
      <p:bldP spid="20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36598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a new line shows a change of speaker</a:t>
            </a:r>
            <a:endParaRPr lang="en-GB" sz="3600" dirty="0"/>
          </a:p>
        </p:txBody>
      </p:sp>
      <p:sp>
        <p:nvSpPr>
          <p:cNvPr id="29" name="Rectangle: Rounded Corners 28"/>
          <p:cNvSpPr/>
          <p:nvPr/>
        </p:nvSpPr>
        <p:spPr>
          <a:xfrm>
            <a:off x="6690001" y="4990144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We show each </a:t>
            </a:r>
            <a:r>
              <a:rPr lang="en-GB" altLang="en-US" sz="1600" b="1" dirty="0"/>
              <a:t>change of speaker </a:t>
            </a:r>
            <a:r>
              <a:rPr lang="en-GB" altLang="en-US" sz="1600" dirty="0"/>
              <a:t>by starting a new line.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204B681-0177-4B1A-9DEF-FE8CCBEE7D09}"/>
              </a:ext>
            </a:extLst>
          </p:cNvPr>
          <p:cNvSpPr/>
          <p:nvPr/>
        </p:nvSpPr>
        <p:spPr>
          <a:xfrm>
            <a:off x="2116893" y="2421367"/>
            <a:ext cx="2136163" cy="1068162"/>
          </a:xfrm>
          <a:prstGeom prst="wedgeRoundRectCallout">
            <a:avLst>
              <a:gd name="adj1" fmla="val 64277"/>
              <a:gd name="adj2" fmla="val 95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My ears look hideous!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CB18C2B-00EB-49B8-8C07-DF49F9DA2C7E}"/>
              </a:ext>
            </a:extLst>
          </p:cNvPr>
          <p:cNvSpPr/>
          <p:nvPr/>
        </p:nvSpPr>
        <p:spPr>
          <a:xfrm>
            <a:off x="2116893" y="1363261"/>
            <a:ext cx="2136163" cy="825758"/>
          </a:xfrm>
          <a:prstGeom prst="wedgeRoundRectCallout">
            <a:avLst>
              <a:gd name="adj1" fmla="val -58927"/>
              <a:gd name="adj2" fmla="val 348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Those ears should help with your listening.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3C6E55-20EE-4C11-8B3D-C4AC3F214C41}"/>
              </a:ext>
            </a:extLst>
          </p:cNvPr>
          <p:cNvSpPr/>
          <p:nvPr/>
        </p:nvSpPr>
        <p:spPr>
          <a:xfrm>
            <a:off x="2159655" y="3657169"/>
            <a:ext cx="2136163" cy="825758"/>
          </a:xfrm>
          <a:prstGeom prst="wedgeRoundRectCallout">
            <a:avLst>
              <a:gd name="adj1" fmla="val -75926"/>
              <a:gd name="adj2" fmla="val -501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I think they suit you.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6E3C7F-5B38-4F11-B63D-082C192A8846}"/>
              </a:ext>
            </a:extLst>
          </p:cNvPr>
          <p:cNvSpPr/>
          <p:nvPr/>
        </p:nvSpPr>
        <p:spPr>
          <a:xfrm>
            <a:off x="5859680" y="1412548"/>
            <a:ext cx="6170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Those ears should help with your hearing,” said Apollo. </a:t>
            </a:r>
            <a:endParaRPr lang="en-GB" sz="2400" i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5E8EDE-5F35-4B7A-B3DF-8040C3191AA4}"/>
              </a:ext>
            </a:extLst>
          </p:cNvPr>
          <p:cNvSpPr/>
          <p:nvPr/>
        </p:nvSpPr>
        <p:spPr>
          <a:xfrm>
            <a:off x="5859679" y="2481353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My ears look hideous!” sobbed King Midas.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26E81C-635A-4865-A9DB-6A0525AF121F}"/>
              </a:ext>
            </a:extLst>
          </p:cNvPr>
          <p:cNvSpPr/>
          <p:nvPr/>
        </p:nvSpPr>
        <p:spPr>
          <a:xfrm>
            <a:off x="5859680" y="3426336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“I think they suit you,” chuckled Apollo.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79C7FB-8853-43C7-8DAF-810FA0CF142D}"/>
              </a:ext>
            </a:extLst>
          </p:cNvPr>
          <p:cNvSpPr/>
          <p:nvPr/>
        </p:nvSpPr>
        <p:spPr>
          <a:xfrm>
            <a:off x="8945102" y="4990144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This makes it clear when the speaker changes.</a:t>
            </a:r>
          </a:p>
          <a:p>
            <a:pPr algn="ctr"/>
            <a:endParaRPr lang="en-GB" alt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69" y="1155897"/>
            <a:ext cx="1273920" cy="2353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964" y="2632199"/>
            <a:ext cx="1150791" cy="2511603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888E72-537F-ED40-B9C0-540D4BFEC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5971" y="52957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  <p:bldP spid="9" grpId="0" animBg="1"/>
      <p:bldP spid="12" grpId="0" animBg="1"/>
      <p:bldP spid="13" grpId="0" animBg="1"/>
      <p:bldP spid="17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36598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What are the rules?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809223" y="3009749"/>
            <a:ext cx="6558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latin typeface="+mj-lt"/>
              </a:rPr>
              <a:t>“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I look like a complete idiot,” said King Midas. </a:t>
            </a:r>
            <a:endParaRPr lang="en-GB" sz="2800" i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A4429-1364-400C-89BB-FBA8C5CFEB6E}"/>
              </a:ext>
            </a:extLst>
          </p:cNvPr>
          <p:cNvSpPr txBox="1"/>
          <p:nvPr/>
        </p:nvSpPr>
        <p:spPr>
          <a:xfrm>
            <a:off x="7638908" y="1626941"/>
            <a:ext cx="3628102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Hug the words spoken with speech marks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the speakers’ words with a capital letter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Separate the speech and reporting clause with a comma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a new line to show the speaker has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F26C705-E448-4BF7-B21E-6CE1AB698FE4}"/>
              </a:ext>
            </a:extLst>
          </p:cNvPr>
          <p:cNvSpPr/>
          <p:nvPr/>
        </p:nvSpPr>
        <p:spPr>
          <a:xfrm>
            <a:off x="915154" y="1497262"/>
            <a:ext cx="2938072" cy="1289154"/>
          </a:xfrm>
          <a:prstGeom prst="wedgeRoundRectCallout">
            <a:avLst>
              <a:gd name="adj1" fmla="val 61310"/>
              <a:gd name="adj2" fmla="val 36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prstClr val="black"/>
                </a:solidFill>
                <a:uFill>
                  <a:solidFill>
                    <a:srgbClr val="00B050"/>
                  </a:solidFill>
                </a:uFill>
                <a:latin typeface="Calibri Light"/>
              </a:rPr>
              <a:t>I look like a complete idiot</a:t>
            </a:r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6E25692-0C26-4FA1-9F62-CCD1BDC85409}"/>
              </a:ext>
            </a:extLst>
          </p:cNvPr>
          <p:cNvSpPr/>
          <p:nvPr/>
        </p:nvSpPr>
        <p:spPr>
          <a:xfrm>
            <a:off x="915154" y="4050391"/>
            <a:ext cx="2938072" cy="1289154"/>
          </a:xfrm>
          <a:prstGeom prst="wedgeRoundRectCallout">
            <a:avLst>
              <a:gd name="adj1" fmla="val 61310"/>
              <a:gd name="adj2" fmla="val 20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prstClr val="black"/>
                </a:solidFill>
                <a:uFill>
                  <a:solidFill>
                    <a:srgbClr val="00B050"/>
                  </a:solidFill>
                </a:uFill>
                <a:latin typeface="Calibri Light"/>
              </a:rPr>
              <a:t>I am going to need a bigger hat!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C9BCE-C61F-46D8-883F-9EC174F64CF9}"/>
              </a:ext>
            </a:extLst>
          </p:cNvPr>
          <p:cNvSpPr/>
          <p:nvPr/>
        </p:nvSpPr>
        <p:spPr>
          <a:xfrm>
            <a:off x="1196527" y="5670497"/>
            <a:ext cx="4907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dirty="0">
                <a:solidFill>
                  <a:prstClr val="black"/>
                </a:solidFill>
              </a:rPr>
              <a:t>Try writing this as punctuated speech.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6533" l="3322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44" y="2077559"/>
            <a:ext cx="2377811" cy="3447219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FE993DD-112D-234F-93C4-55747FC14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85351" y="3003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1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/>
      <p:bldP spid="3" grpId="0" build="p" animBg="1"/>
      <p:bldP spid="2" grpId="0" animBg="1"/>
      <p:bldP spid="1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6" y="2814402"/>
            <a:ext cx="7852410" cy="358239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This is a Hamilton Trust Presentation. For more fantastic resources visit our website </a:t>
            </a:r>
            <a:br>
              <a:rPr lang="en-GB" dirty="0"/>
            </a:br>
            <a:r>
              <a:rPr lang="en-GB" dirty="0">
                <a:hlinkClick r:id="rId2"/>
              </a:rPr>
              <a:t>https://www.hamilton-trust.org.uk/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6" y="1201834"/>
            <a:ext cx="76581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10963</TotalTime>
  <Words>574</Words>
  <Application>Microsoft Macintosh PowerPoint</Application>
  <PresentationFormat>Widescreen</PresentationFormat>
  <Paragraphs>70</Paragraphs>
  <Slides>9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Jonathan Gower</cp:lastModifiedBy>
  <cp:revision>651</cp:revision>
  <cp:lastPrinted>2018-05-09T10:54:19Z</cp:lastPrinted>
  <dcterms:created xsi:type="dcterms:W3CDTF">2013-08-23T07:43:20Z</dcterms:created>
  <dcterms:modified xsi:type="dcterms:W3CDTF">2020-04-06T13:50:34Z</dcterms:modified>
</cp:coreProperties>
</file>